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035" r:id="rId2"/>
    <p:sldId id="1182" r:id="rId3"/>
    <p:sldId id="2076" r:id="rId4"/>
    <p:sldId id="2097" r:id="rId5"/>
    <p:sldId id="2077" r:id="rId6"/>
    <p:sldId id="2092" r:id="rId7"/>
    <p:sldId id="2088" r:id="rId8"/>
    <p:sldId id="2083" r:id="rId9"/>
    <p:sldId id="2064" r:id="rId10"/>
    <p:sldId id="1653" r:id="rId11"/>
    <p:sldId id="2079" r:id="rId12"/>
    <p:sldId id="2062" r:id="rId13"/>
    <p:sldId id="2084" r:id="rId14"/>
    <p:sldId id="2059" r:id="rId15"/>
    <p:sldId id="2050" r:id="rId16"/>
    <p:sldId id="2094" r:id="rId17"/>
    <p:sldId id="2085" r:id="rId18"/>
    <p:sldId id="2048" r:id="rId19"/>
    <p:sldId id="2089" r:id="rId20"/>
    <p:sldId id="2070" r:id="rId21"/>
    <p:sldId id="2067" r:id="rId22"/>
    <p:sldId id="2072" r:id="rId23"/>
    <p:sldId id="2068" r:id="rId24"/>
    <p:sldId id="2081" r:id="rId25"/>
    <p:sldId id="2051" r:id="rId26"/>
    <p:sldId id="2052" r:id="rId27"/>
    <p:sldId id="2060" r:id="rId28"/>
    <p:sldId id="2080" r:id="rId29"/>
    <p:sldId id="2098" r:id="rId30"/>
    <p:sldId id="2096" r:id="rId31"/>
    <p:sldId id="2090" r:id="rId32"/>
    <p:sldId id="2099" r:id="rId33"/>
    <p:sldId id="2061" r:id="rId34"/>
    <p:sldId id="2086" r:id="rId35"/>
    <p:sldId id="2053" r:id="rId36"/>
    <p:sldId id="2054" r:id="rId37"/>
    <p:sldId id="2055" r:id="rId38"/>
    <p:sldId id="2056" r:id="rId39"/>
    <p:sldId id="2057" r:id="rId40"/>
    <p:sldId id="2073" r:id="rId41"/>
    <p:sldId id="2074" r:id="rId42"/>
    <p:sldId id="2087" r:id="rId43"/>
    <p:sldId id="2095" r:id="rId44"/>
    <p:sldId id="204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1B3E690-F862-E44D-9887-904290DBF2A3}">
          <p14:sldIdLst>
            <p14:sldId id="2035"/>
            <p14:sldId id="1182"/>
            <p14:sldId id="2076"/>
            <p14:sldId id="2097"/>
            <p14:sldId id="2077"/>
            <p14:sldId id="2092"/>
            <p14:sldId id="2088"/>
          </p14:sldIdLst>
        </p14:section>
        <p14:section name="Background" id="{6A1F953E-F84B-A34C-9918-2DAAF32547A5}">
          <p14:sldIdLst>
            <p14:sldId id="2083"/>
            <p14:sldId id="2064"/>
            <p14:sldId id="1653"/>
            <p14:sldId id="2079"/>
            <p14:sldId id="2062"/>
          </p14:sldIdLst>
        </p14:section>
        <p14:section name="Model Design" id="{3F884A1A-8841-9A42-8634-D4F293E874ED}">
          <p14:sldIdLst>
            <p14:sldId id="2084"/>
            <p14:sldId id="2059"/>
            <p14:sldId id="2050"/>
            <p14:sldId id="2094"/>
          </p14:sldIdLst>
        </p14:section>
        <p14:section name="Validation" id="{92EFA6AE-DDF1-2E45-9C1C-4DB3C751034D}">
          <p14:sldIdLst>
            <p14:sldId id="2085"/>
            <p14:sldId id="2048"/>
            <p14:sldId id="2089"/>
            <p14:sldId id="2070"/>
            <p14:sldId id="2067"/>
            <p14:sldId id="2072"/>
            <p14:sldId id="2068"/>
            <p14:sldId id="2081"/>
            <p14:sldId id="2051"/>
            <p14:sldId id="2052"/>
            <p14:sldId id="2060"/>
            <p14:sldId id="2080"/>
            <p14:sldId id="2098"/>
            <p14:sldId id="2096"/>
            <p14:sldId id="2090"/>
            <p14:sldId id="2099"/>
            <p14:sldId id="2061"/>
          </p14:sldIdLst>
        </p14:section>
        <p14:section name="Discussion" id="{06121177-DAA6-3945-A438-9A4564443DB6}">
          <p14:sldIdLst>
            <p14:sldId id="2086"/>
            <p14:sldId id="2053"/>
            <p14:sldId id="2054"/>
            <p14:sldId id="2055"/>
            <p14:sldId id="2056"/>
            <p14:sldId id="2057"/>
            <p14:sldId id="2073"/>
            <p14:sldId id="2074"/>
          </p14:sldIdLst>
        </p14:section>
        <p14:section name="Conclusion" id="{2F728F78-51E8-F442-950A-D3338E20D223}">
          <p14:sldIdLst>
            <p14:sldId id="2087"/>
            <p14:sldId id="2095"/>
            <p14:sldId id="20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2414"/>
    <a:srgbClr val="F8C640"/>
    <a:srgbClr val="FE00EF"/>
    <a:srgbClr val="8369A4"/>
    <a:srgbClr val="1E354B"/>
    <a:srgbClr val="111111"/>
    <a:srgbClr val="2C963F"/>
    <a:srgbClr val="57C968"/>
    <a:srgbClr val="EF981A"/>
    <a:srgbClr val="DB4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5"/>
    <p:restoredTop sz="77449"/>
  </p:normalViewPr>
  <p:slideViewPr>
    <p:cSldViewPr snapToGrid="0" snapToObjects="1" showGuides="1">
      <p:cViewPr>
        <p:scale>
          <a:sx n="71" d="100"/>
          <a:sy n="71" d="100"/>
        </p:scale>
        <p:origin x="168" y="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 snapToObjects="1">
      <p:cViewPr varScale="1">
        <p:scale>
          <a:sx n="163" d="100"/>
          <a:sy n="163" d="100"/>
        </p:scale>
        <p:origin x="672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svg"/><Relationship Id="rId1" Type="http://schemas.openxmlformats.org/officeDocument/2006/relationships/image" Target="../media/image80.png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svg"/><Relationship Id="rId1" Type="http://schemas.openxmlformats.org/officeDocument/2006/relationships/image" Target="../media/image80.png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9138D5-492D-4C48-930D-B4587659901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7219BCF-9735-49D7-AC5C-FCBD73B1836D}">
      <dgm:prSet/>
      <dgm:spPr/>
      <dgm:t>
        <a:bodyPr/>
        <a:lstStyle/>
        <a:p>
          <a:r>
            <a:rPr lang="en-GB" b="1"/>
            <a:t>Sustainable Software </a:t>
          </a:r>
          <a:r>
            <a:rPr lang="en-GB"/>
            <a:t>is </a:t>
          </a:r>
          <a:r>
            <a:rPr lang="en-GB" i="1"/>
            <a:t>software that minimizes its negative impacts on the environment, economy, and society throughout its life cycle.</a:t>
          </a:r>
          <a:endParaRPr lang="en-US"/>
        </a:p>
      </dgm:t>
    </dgm:pt>
    <dgm:pt modelId="{E8E3F628-44E3-4405-908E-E2B28F34B3DB}" type="parTrans" cxnId="{E4BAADB8-407A-4E87-81B3-1927637F6B47}">
      <dgm:prSet/>
      <dgm:spPr/>
      <dgm:t>
        <a:bodyPr/>
        <a:lstStyle/>
        <a:p>
          <a:endParaRPr lang="en-US"/>
        </a:p>
      </dgm:t>
    </dgm:pt>
    <dgm:pt modelId="{D0665357-BF2D-4509-9FBE-5AEC9F7FF116}" type="sibTrans" cxnId="{E4BAADB8-407A-4E87-81B3-1927637F6B47}">
      <dgm:prSet/>
      <dgm:spPr/>
      <dgm:t>
        <a:bodyPr/>
        <a:lstStyle/>
        <a:p>
          <a:endParaRPr lang="en-US"/>
        </a:p>
      </dgm:t>
    </dgm:pt>
    <dgm:pt modelId="{280B4416-6390-439A-A8E9-97B441CBE4C7}">
      <dgm:prSet/>
      <dgm:spPr/>
      <dgm:t>
        <a:bodyPr/>
        <a:lstStyle/>
        <a:p>
          <a:r>
            <a:rPr lang="en-GB" b="1"/>
            <a:t>The Corporate Sustainability Reporting Directive (CSRD) </a:t>
          </a:r>
          <a:r>
            <a:rPr lang="en-GB"/>
            <a:t>is a new European Union (EU) legislation that requires all large companies to publish regular reports on their social and environmental impact.</a:t>
          </a:r>
          <a:endParaRPr lang="en-US"/>
        </a:p>
      </dgm:t>
    </dgm:pt>
    <dgm:pt modelId="{B8A20BC4-F69E-4F5B-804F-4E2CF0C17C94}" type="parTrans" cxnId="{74A7FCBF-F858-4CE9-BAE0-C17E3A738ECD}">
      <dgm:prSet/>
      <dgm:spPr/>
      <dgm:t>
        <a:bodyPr/>
        <a:lstStyle/>
        <a:p>
          <a:endParaRPr lang="en-US"/>
        </a:p>
      </dgm:t>
    </dgm:pt>
    <dgm:pt modelId="{C6631FCB-AC23-4E33-AB83-994EAE22995E}" type="sibTrans" cxnId="{74A7FCBF-F858-4CE9-BAE0-C17E3A738ECD}">
      <dgm:prSet/>
      <dgm:spPr/>
      <dgm:t>
        <a:bodyPr/>
        <a:lstStyle/>
        <a:p>
          <a:endParaRPr lang="en-US"/>
        </a:p>
      </dgm:t>
    </dgm:pt>
    <dgm:pt modelId="{8C9CC6EF-9E4A-4006-B16A-C532FA66FF6C}">
      <dgm:prSet/>
      <dgm:spPr/>
      <dgm:t>
        <a:bodyPr/>
        <a:lstStyle/>
        <a:p>
          <a:r>
            <a:rPr lang="en-GB" b="1" dirty="0"/>
            <a:t>“Greenability” </a:t>
          </a:r>
          <a:r>
            <a:rPr lang="en-GB" dirty="0"/>
            <a:t>refers to the </a:t>
          </a:r>
          <a:r>
            <a:rPr lang="en-GB" i="1" dirty="0"/>
            <a:t>ability of software to become more sustainable through the </a:t>
          </a:r>
          <a:r>
            <a:rPr lang="en-GB" b="1" i="1" dirty="0"/>
            <a:t>ease</a:t>
          </a:r>
          <a:r>
            <a:rPr lang="en-GB" i="1" dirty="0"/>
            <a:t> of implementing green software refactorings that reduce energy consumption. </a:t>
          </a:r>
          <a:r>
            <a:rPr lang="en-NL" i="1" dirty="0"/>
            <a:t> </a:t>
          </a:r>
          <a:endParaRPr lang="en-US" dirty="0"/>
        </a:p>
      </dgm:t>
    </dgm:pt>
    <dgm:pt modelId="{68F4A42B-CA26-44FE-A0EF-31F7B90AE2AD}" type="parTrans" cxnId="{951C1628-E622-41F9-8A18-7D4EA5B38D97}">
      <dgm:prSet/>
      <dgm:spPr/>
      <dgm:t>
        <a:bodyPr/>
        <a:lstStyle/>
        <a:p>
          <a:endParaRPr lang="en-US"/>
        </a:p>
      </dgm:t>
    </dgm:pt>
    <dgm:pt modelId="{ED09DFAD-4C3F-42B6-9DB6-FF90941D3225}" type="sibTrans" cxnId="{951C1628-E622-41F9-8A18-7D4EA5B38D97}">
      <dgm:prSet/>
      <dgm:spPr/>
      <dgm:t>
        <a:bodyPr/>
        <a:lstStyle/>
        <a:p>
          <a:endParaRPr lang="en-US"/>
        </a:p>
      </dgm:t>
    </dgm:pt>
    <dgm:pt modelId="{F83F9DF8-A1FD-43E8-A4E2-7D23DDCD14E1}" type="pres">
      <dgm:prSet presAssocID="{DE9138D5-492D-4C48-930D-B45876599012}" presName="root" presStyleCnt="0">
        <dgm:presLayoutVars>
          <dgm:dir/>
          <dgm:resizeHandles val="exact"/>
        </dgm:presLayoutVars>
      </dgm:prSet>
      <dgm:spPr/>
    </dgm:pt>
    <dgm:pt modelId="{5E940CC1-ABFF-4E44-8B8E-720D98082B34}" type="pres">
      <dgm:prSet presAssocID="{77219BCF-9735-49D7-AC5C-FCBD73B1836D}" presName="compNode" presStyleCnt="0"/>
      <dgm:spPr/>
    </dgm:pt>
    <dgm:pt modelId="{B62AA376-3D67-4604-8DBE-D5ECA1420C09}" type="pres">
      <dgm:prSet presAssocID="{77219BCF-9735-49D7-AC5C-FCBD73B1836D}" presName="bgRect" presStyleLbl="bgShp" presStyleIdx="0" presStyleCnt="3"/>
      <dgm:spPr/>
    </dgm:pt>
    <dgm:pt modelId="{C481EABA-CAB3-43FA-B457-BC6F5300601D}" type="pres">
      <dgm:prSet presAssocID="{77219BCF-9735-49D7-AC5C-FCBD73B1836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652C4130-4439-4E53-8F44-EE0D5B2D6DB8}" type="pres">
      <dgm:prSet presAssocID="{77219BCF-9735-49D7-AC5C-FCBD73B1836D}" presName="spaceRect" presStyleCnt="0"/>
      <dgm:spPr/>
    </dgm:pt>
    <dgm:pt modelId="{560962A5-C98A-4DF6-9C1F-701EA8F99A6D}" type="pres">
      <dgm:prSet presAssocID="{77219BCF-9735-49D7-AC5C-FCBD73B1836D}" presName="parTx" presStyleLbl="revTx" presStyleIdx="0" presStyleCnt="3">
        <dgm:presLayoutVars>
          <dgm:chMax val="0"/>
          <dgm:chPref val="0"/>
        </dgm:presLayoutVars>
      </dgm:prSet>
      <dgm:spPr/>
    </dgm:pt>
    <dgm:pt modelId="{8441C416-8F28-4849-8345-A0570500456B}" type="pres">
      <dgm:prSet presAssocID="{D0665357-BF2D-4509-9FBE-5AEC9F7FF116}" presName="sibTrans" presStyleCnt="0"/>
      <dgm:spPr/>
    </dgm:pt>
    <dgm:pt modelId="{4722B5FC-7B9B-4690-9ADB-042CCCCCE3C5}" type="pres">
      <dgm:prSet presAssocID="{280B4416-6390-439A-A8E9-97B441CBE4C7}" presName="compNode" presStyleCnt="0"/>
      <dgm:spPr/>
    </dgm:pt>
    <dgm:pt modelId="{BE3F5376-7D52-45A2-940F-53A9DB2016AB}" type="pres">
      <dgm:prSet presAssocID="{280B4416-6390-439A-A8E9-97B441CBE4C7}" presName="bgRect" presStyleLbl="bgShp" presStyleIdx="1" presStyleCnt="3"/>
      <dgm:spPr/>
    </dgm:pt>
    <dgm:pt modelId="{77CEDC90-39CD-4475-A468-170EB3F7F7C9}" type="pres">
      <dgm:prSet presAssocID="{280B4416-6390-439A-A8E9-97B441CBE4C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12E13196-6F63-4B2C-B48F-3E26CF49DE84}" type="pres">
      <dgm:prSet presAssocID="{280B4416-6390-439A-A8E9-97B441CBE4C7}" presName="spaceRect" presStyleCnt="0"/>
      <dgm:spPr/>
    </dgm:pt>
    <dgm:pt modelId="{D11BA1A5-D6C4-446A-9F51-770DE3B48DAE}" type="pres">
      <dgm:prSet presAssocID="{280B4416-6390-439A-A8E9-97B441CBE4C7}" presName="parTx" presStyleLbl="revTx" presStyleIdx="1" presStyleCnt="3">
        <dgm:presLayoutVars>
          <dgm:chMax val="0"/>
          <dgm:chPref val="0"/>
        </dgm:presLayoutVars>
      </dgm:prSet>
      <dgm:spPr/>
    </dgm:pt>
    <dgm:pt modelId="{2F48F787-1DA1-4F2C-A26D-EFE0854CE988}" type="pres">
      <dgm:prSet presAssocID="{C6631FCB-AC23-4E33-AB83-994EAE22995E}" presName="sibTrans" presStyleCnt="0"/>
      <dgm:spPr/>
    </dgm:pt>
    <dgm:pt modelId="{A281D7FB-2C5C-42D1-B4BF-C525F2CED029}" type="pres">
      <dgm:prSet presAssocID="{8C9CC6EF-9E4A-4006-B16A-C532FA66FF6C}" presName="compNode" presStyleCnt="0"/>
      <dgm:spPr/>
    </dgm:pt>
    <dgm:pt modelId="{D0F8EC61-705C-4DA6-A8E9-DE1E7732F081}" type="pres">
      <dgm:prSet presAssocID="{8C9CC6EF-9E4A-4006-B16A-C532FA66FF6C}" presName="bgRect" presStyleLbl="bgShp" presStyleIdx="2" presStyleCnt="3"/>
      <dgm:spPr/>
    </dgm:pt>
    <dgm:pt modelId="{BFB8D51C-408E-4872-A0D6-1AA69FD0997B}" type="pres">
      <dgm:prSet presAssocID="{8C9CC6EF-9E4A-4006-B16A-C532FA66FF6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FA19E0E7-B086-46B1-9C87-99BE07CC374E}" type="pres">
      <dgm:prSet presAssocID="{8C9CC6EF-9E4A-4006-B16A-C532FA66FF6C}" presName="spaceRect" presStyleCnt="0"/>
      <dgm:spPr/>
    </dgm:pt>
    <dgm:pt modelId="{D83AC945-D3EF-4A3D-BC9A-26536DD6428D}" type="pres">
      <dgm:prSet presAssocID="{8C9CC6EF-9E4A-4006-B16A-C532FA66FF6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51C1628-E622-41F9-8A18-7D4EA5B38D97}" srcId="{DE9138D5-492D-4C48-930D-B45876599012}" destId="{8C9CC6EF-9E4A-4006-B16A-C532FA66FF6C}" srcOrd="2" destOrd="0" parTransId="{68F4A42B-CA26-44FE-A0EF-31F7B90AE2AD}" sibTransId="{ED09DFAD-4C3F-42B6-9DB6-FF90941D3225}"/>
    <dgm:cxn modelId="{20B2A235-F339-4FA8-B042-A3F52C61D76D}" type="presOf" srcId="{8C9CC6EF-9E4A-4006-B16A-C532FA66FF6C}" destId="{D83AC945-D3EF-4A3D-BC9A-26536DD6428D}" srcOrd="0" destOrd="0" presId="urn:microsoft.com/office/officeart/2018/2/layout/IconVerticalSolidList"/>
    <dgm:cxn modelId="{564BE965-379F-4FED-94BB-0FDF7E9EB448}" type="presOf" srcId="{77219BCF-9735-49D7-AC5C-FCBD73B1836D}" destId="{560962A5-C98A-4DF6-9C1F-701EA8F99A6D}" srcOrd="0" destOrd="0" presId="urn:microsoft.com/office/officeart/2018/2/layout/IconVerticalSolidList"/>
    <dgm:cxn modelId="{52220172-2E7E-4D3A-ACA2-A893212AA8E3}" type="presOf" srcId="{DE9138D5-492D-4C48-930D-B45876599012}" destId="{F83F9DF8-A1FD-43E8-A4E2-7D23DDCD14E1}" srcOrd="0" destOrd="0" presId="urn:microsoft.com/office/officeart/2018/2/layout/IconVerticalSolidList"/>
    <dgm:cxn modelId="{E4BAADB8-407A-4E87-81B3-1927637F6B47}" srcId="{DE9138D5-492D-4C48-930D-B45876599012}" destId="{77219BCF-9735-49D7-AC5C-FCBD73B1836D}" srcOrd="0" destOrd="0" parTransId="{E8E3F628-44E3-4405-908E-E2B28F34B3DB}" sibTransId="{D0665357-BF2D-4509-9FBE-5AEC9F7FF116}"/>
    <dgm:cxn modelId="{74A7FCBF-F858-4CE9-BAE0-C17E3A738ECD}" srcId="{DE9138D5-492D-4C48-930D-B45876599012}" destId="{280B4416-6390-439A-A8E9-97B441CBE4C7}" srcOrd="1" destOrd="0" parTransId="{B8A20BC4-F69E-4F5B-804F-4E2CF0C17C94}" sibTransId="{C6631FCB-AC23-4E33-AB83-994EAE22995E}"/>
    <dgm:cxn modelId="{1893EAF7-BAE8-47F0-9845-D1AC542AA8C1}" type="presOf" srcId="{280B4416-6390-439A-A8E9-97B441CBE4C7}" destId="{D11BA1A5-D6C4-446A-9F51-770DE3B48DAE}" srcOrd="0" destOrd="0" presId="urn:microsoft.com/office/officeart/2018/2/layout/IconVerticalSolidList"/>
    <dgm:cxn modelId="{9C99E1D3-B875-4616-A42B-907EEE44A155}" type="presParOf" srcId="{F83F9DF8-A1FD-43E8-A4E2-7D23DDCD14E1}" destId="{5E940CC1-ABFF-4E44-8B8E-720D98082B34}" srcOrd="0" destOrd="0" presId="urn:microsoft.com/office/officeart/2018/2/layout/IconVerticalSolidList"/>
    <dgm:cxn modelId="{2AEE882A-524B-4559-A2D5-6D842000BB8E}" type="presParOf" srcId="{5E940CC1-ABFF-4E44-8B8E-720D98082B34}" destId="{B62AA376-3D67-4604-8DBE-D5ECA1420C09}" srcOrd="0" destOrd="0" presId="urn:microsoft.com/office/officeart/2018/2/layout/IconVerticalSolidList"/>
    <dgm:cxn modelId="{B7AEA8BA-F3A4-4E2B-8A9E-DBEE9C13048B}" type="presParOf" srcId="{5E940CC1-ABFF-4E44-8B8E-720D98082B34}" destId="{C481EABA-CAB3-43FA-B457-BC6F5300601D}" srcOrd="1" destOrd="0" presId="urn:microsoft.com/office/officeart/2018/2/layout/IconVerticalSolidList"/>
    <dgm:cxn modelId="{1CA49BAC-B4E5-4EBF-9B95-21683143779F}" type="presParOf" srcId="{5E940CC1-ABFF-4E44-8B8E-720D98082B34}" destId="{652C4130-4439-4E53-8F44-EE0D5B2D6DB8}" srcOrd="2" destOrd="0" presId="urn:microsoft.com/office/officeart/2018/2/layout/IconVerticalSolidList"/>
    <dgm:cxn modelId="{A87AC25B-8C81-47C1-812C-D77A17B2123D}" type="presParOf" srcId="{5E940CC1-ABFF-4E44-8B8E-720D98082B34}" destId="{560962A5-C98A-4DF6-9C1F-701EA8F99A6D}" srcOrd="3" destOrd="0" presId="urn:microsoft.com/office/officeart/2018/2/layout/IconVerticalSolidList"/>
    <dgm:cxn modelId="{6360854A-B210-492D-AAF2-2FCF42BFA749}" type="presParOf" srcId="{F83F9DF8-A1FD-43E8-A4E2-7D23DDCD14E1}" destId="{8441C416-8F28-4849-8345-A0570500456B}" srcOrd="1" destOrd="0" presId="urn:microsoft.com/office/officeart/2018/2/layout/IconVerticalSolidList"/>
    <dgm:cxn modelId="{F928D102-BE40-4914-AA51-E245B3B23216}" type="presParOf" srcId="{F83F9DF8-A1FD-43E8-A4E2-7D23DDCD14E1}" destId="{4722B5FC-7B9B-4690-9ADB-042CCCCCE3C5}" srcOrd="2" destOrd="0" presId="urn:microsoft.com/office/officeart/2018/2/layout/IconVerticalSolidList"/>
    <dgm:cxn modelId="{8D1E4232-DCFC-495B-9350-032965BFB29D}" type="presParOf" srcId="{4722B5FC-7B9B-4690-9ADB-042CCCCCE3C5}" destId="{BE3F5376-7D52-45A2-940F-53A9DB2016AB}" srcOrd="0" destOrd="0" presId="urn:microsoft.com/office/officeart/2018/2/layout/IconVerticalSolidList"/>
    <dgm:cxn modelId="{2A32F940-155C-4C8F-A938-B75023809391}" type="presParOf" srcId="{4722B5FC-7B9B-4690-9ADB-042CCCCCE3C5}" destId="{77CEDC90-39CD-4475-A468-170EB3F7F7C9}" srcOrd="1" destOrd="0" presId="urn:microsoft.com/office/officeart/2018/2/layout/IconVerticalSolidList"/>
    <dgm:cxn modelId="{728C6999-3F5D-4E76-B495-9CC608CA84B1}" type="presParOf" srcId="{4722B5FC-7B9B-4690-9ADB-042CCCCCE3C5}" destId="{12E13196-6F63-4B2C-B48F-3E26CF49DE84}" srcOrd="2" destOrd="0" presId="urn:microsoft.com/office/officeart/2018/2/layout/IconVerticalSolidList"/>
    <dgm:cxn modelId="{54037EE8-7462-4D7C-A485-4E9F32C71B4D}" type="presParOf" srcId="{4722B5FC-7B9B-4690-9ADB-042CCCCCE3C5}" destId="{D11BA1A5-D6C4-446A-9F51-770DE3B48DAE}" srcOrd="3" destOrd="0" presId="urn:microsoft.com/office/officeart/2018/2/layout/IconVerticalSolidList"/>
    <dgm:cxn modelId="{E1E903F5-1975-4FA3-8F5D-04A8B34060BD}" type="presParOf" srcId="{F83F9DF8-A1FD-43E8-A4E2-7D23DDCD14E1}" destId="{2F48F787-1DA1-4F2C-A26D-EFE0854CE988}" srcOrd="3" destOrd="0" presId="urn:microsoft.com/office/officeart/2018/2/layout/IconVerticalSolidList"/>
    <dgm:cxn modelId="{015975C5-6D65-4907-BDEE-639EF350FA90}" type="presParOf" srcId="{F83F9DF8-A1FD-43E8-A4E2-7D23DDCD14E1}" destId="{A281D7FB-2C5C-42D1-B4BF-C525F2CED029}" srcOrd="4" destOrd="0" presId="urn:microsoft.com/office/officeart/2018/2/layout/IconVerticalSolidList"/>
    <dgm:cxn modelId="{35C429DD-3CE8-45F3-80E2-9C0EBBB936AD}" type="presParOf" srcId="{A281D7FB-2C5C-42D1-B4BF-C525F2CED029}" destId="{D0F8EC61-705C-4DA6-A8E9-DE1E7732F081}" srcOrd="0" destOrd="0" presId="urn:microsoft.com/office/officeart/2018/2/layout/IconVerticalSolidList"/>
    <dgm:cxn modelId="{9AE0A1FB-E76B-4F7D-8A59-A77AB0DDD2C4}" type="presParOf" srcId="{A281D7FB-2C5C-42D1-B4BF-C525F2CED029}" destId="{BFB8D51C-408E-4872-A0D6-1AA69FD0997B}" srcOrd="1" destOrd="0" presId="urn:microsoft.com/office/officeart/2018/2/layout/IconVerticalSolidList"/>
    <dgm:cxn modelId="{A02FBDDB-9BB5-4CC5-9626-3C11EC0DD569}" type="presParOf" srcId="{A281D7FB-2C5C-42D1-B4BF-C525F2CED029}" destId="{FA19E0E7-B086-46B1-9C87-99BE07CC374E}" srcOrd="2" destOrd="0" presId="urn:microsoft.com/office/officeart/2018/2/layout/IconVerticalSolidList"/>
    <dgm:cxn modelId="{CB9BF3C5-6450-40AB-BAC3-101E53A16219}" type="presParOf" srcId="{A281D7FB-2C5C-42D1-B4BF-C525F2CED029}" destId="{D83AC945-D3EF-4A3D-BC9A-26536DD642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C31887-3900-49D6-BCDE-EFBA83ABE1B5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E9DCB0F-3478-477F-B657-3FFC7C73A328}">
      <dgm:prSet/>
      <dgm:spPr/>
      <dgm:t>
        <a:bodyPr/>
        <a:lstStyle/>
        <a:p>
          <a:r>
            <a:rPr lang="en-NL" dirty="0">
              <a:solidFill>
                <a:srgbClr val="1E354B"/>
              </a:solidFill>
            </a:rPr>
            <a:t>Greenability Model: Properties and Metrics</a:t>
          </a:r>
          <a:endParaRPr lang="en-US" dirty="0">
            <a:solidFill>
              <a:srgbClr val="1E354B"/>
            </a:solidFill>
          </a:endParaRPr>
        </a:p>
      </dgm:t>
    </dgm:pt>
    <dgm:pt modelId="{F39B69BE-2CB9-4004-AE8B-F9284564C29A}" type="parTrans" cxnId="{7C7B49AF-BE87-43CE-94CB-E153972B42BE}">
      <dgm:prSet/>
      <dgm:spPr/>
      <dgm:t>
        <a:bodyPr/>
        <a:lstStyle/>
        <a:p>
          <a:endParaRPr lang="en-US">
            <a:solidFill>
              <a:srgbClr val="1E354B"/>
            </a:solidFill>
          </a:endParaRPr>
        </a:p>
      </dgm:t>
    </dgm:pt>
    <dgm:pt modelId="{4B82C4EC-2C45-445C-A5FE-717CB2878032}" type="sibTrans" cxnId="{7C7B49AF-BE87-43CE-94CB-E153972B42BE}">
      <dgm:prSet/>
      <dgm:spPr>
        <a:solidFill>
          <a:srgbClr val="1E354B">
            <a:alpha val="90000"/>
          </a:srgbClr>
        </a:solidFill>
        <a:ln>
          <a:solidFill>
            <a:srgbClr val="1E354B">
              <a:alpha val="90000"/>
            </a:srgbClr>
          </a:solidFill>
        </a:ln>
      </dgm:spPr>
      <dgm:t>
        <a:bodyPr/>
        <a:lstStyle/>
        <a:p>
          <a:endParaRPr lang="en-US">
            <a:solidFill>
              <a:srgbClr val="1E354B"/>
            </a:solidFill>
          </a:endParaRPr>
        </a:p>
      </dgm:t>
    </dgm:pt>
    <dgm:pt modelId="{CBE40990-2DBE-4700-9490-6DE336DB178A}">
      <dgm:prSet/>
      <dgm:spPr/>
      <dgm:t>
        <a:bodyPr/>
        <a:lstStyle/>
        <a:p>
          <a:r>
            <a:rPr lang="en-NL" dirty="0">
              <a:solidFill>
                <a:srgbClr val="1E354B"/>
              </a:solidFill>
            </a:rPr>
            <a:t>Correlation between Greenability Properties and Metrics, and the Effort required for Code Refactorings</a:t>
          </a:r>
          <a:endParaRPr lang="en-US" dirty="0">
            <a:solidFill>
              <a:srgbClr val="1E354B"/>
            </a:solidFill>
          </a:endParaRPr>
        </a:p>
      </dgm:t>
    </dgm:pt>
    <dgm:pt modelId="{03DD53B0-4693-485D-A5F8-6816BFA7AB15}" type="parTrans" cxnId="{4A1CACE8-C821-4EAD-BC3E-C03F55A2D962}">
      <dgm:prSet/>
      <dgm:spPr/>
      <dgm:t>
        <a:bodyPr/>
        <a:lstStyle/>
        <a:p>
          <a:endParaRPr lang="en-US">
            <a:solidFill>
              <a:srgbClr val="1E354B"/>
            </a:solidFill>
          </a:endParaRPr>
        </a:p>
      </dgm:t>
    </dgm:pt>
    <dgm:pt modelId="{30266EDB-E145-4B45-93F1-29E33466E59B}" type="sibTrans" cxnId="{4A1CACE8-C821-4EAD-BC3E-C03F55A2D962}">
      <dgm:prSet/>
      <dgm:spPr>
        <a:solidFill>
          <a:srgbClr val="1E354B">
            <a:alpha val="90000"/>
          </a:srgbClr>
        </a:solidFill>
        <a:ln>
          <a:solidFill>
            <a:srgbClr val="1E354B">
              <a:alpha val="90000"/>
            </a:srgbClr>
          </a:solidFill>
        </a:ln>
      </dgm:spPr>
      <dgm:t>
        <a:bodyPr/>
        <a:lstStyle/>
        <a:p>
          <a:endParaRPr lang="en-US">
            <a:solidFill>
              <a:srgbClr val="1E354B"/>
            </a:solidFill>
          </a:endParaRPr>
        </a:p>
      </dgm:t>
    </dgm:pt>
    <dgm:pt modelId="{92C23478-8D3D-4326-AEAC-60D572E530D9}">
      <dgm:prSet/>
      <dgm:spPr/>
      <dgm:t>
        <a:bodyPr/>
        <a:lstStyle/>
        <a:p>
          <a:r>
            <a:rPr lang="en-NL" dirty="0">
              <a:solidFill>
                <a:srgbClr val="1E354B"/>
              </a:solidFill>
            </a:rPr>
            <a:t>Survey gathering software developer’s Percieved Effort for code refactorings</a:t>
          </a:r>
          <a:endParaRPr lang="en-US" dirty="0">
            <a:solidFill>
              <a:srgbClr val="1E354B"/>
            </a:solidFill>
          </a:endParaRPr>
        </a:p>
      </dgm:t>
    </dgm:pt>
    <dgm:pt modelId="{8716AB02-6E66-4BF9-B3E0-AB692F28C0FB}" type="parTrans" cxnId="{C94FDBC4-5007-4A9C-8D57-7308AC724719}">
      <dgm:prSet/>
      <dgm:spPr/>
      <dgm:t>
        <a:bodyPr/>
        <a:lstStyle/>
        <a:p>
          <a:endParaRPr lang="en-US">
            <a:solidFill>
              <a:srgbClr val="1E354B"/>
            </a:solidFill>
          </a:endParaRPr>
        </a:p>
      </dgm:t>
    </dgm:pt>
    <dgm:pt modelId="{83782BFC-A1C3-4F6B-999E-920B84CFD2D4}" type="sibTrans" cxnId="{C94FDBC4-5007-4A9C-8D57-7308AC724719}">
      <dgm:prSet/>
      <dgm:spPr>
        <a:solidFill>
          <a:srgbClr val="1E354B">
            <a:alpha val="90000"/>
          </a:srgbClr>
        </a:solidFill>
        <a:ln>
          <a:solidFill>
            <a:srgbClr val="1E354B">
              <a:alpha val="90000"/>
            </a:srgbClr>
          </a:solidFill>
        </a:ln>
      </dgm:spPr>
      <dgm:t>
        <a:bodyPr/>
        <a:lstStyle/>
        <a:p>
          <a:endParaRPr lang="en-US">
            <a:solidFill>
              <a:srgbClr val="1E354B"/>
            </a:solidFill>
          </a:endParaRPr>
        </a:p>
      </dgm:t>
    </dgm:pt>
    <dgm:pt modelId="{2573C746-73DE-2B40-81EF-D4A3AF4FBEBC}">
      <dgm:prSet/>
      <dgm:spPr/>
      <dgm:t>
        <a:bodyPr/>
        <a:lstStyle/>
        <a:p>
          <a:r>
            <a:rPr lang="en-GB" dirty="0">
              <a:solidFill>
                <a:srgbClr val="1E354B"/>
              </a:solidFill>
            </a:rPr>
            <a:t>Comparison of Measured and Perceived Effort</a:t>
          </a:r>
        </a:p>
      </dgm:t>
    </dgm:pt>
    <dgm:pt modelId="{2A331A12-69AB-C04D-AB91-9C30D67DD6E3}" type="parTrans" cxnId="{C62A269B-078B-DC44-AC2D-C801FCADD1CD}">
      <dgm:prSet/>
      <dgm:spPr/>
      <dgm:t>
        <a:bodyPr/>
        <a:lstStyle/>
        <a:p>
          <a:endParaRPr lang="en-GB"/>
        </a:p>
      </dgm:t>
    </dgm:pt>
    <dgm:pt modelId="{8960F489-3739-6F47-8D26-A436D439D03C}" type="sibTrans" cxnId="{C62A269B-078B-DC44-AC2D-C801FCADD1CD}">
      <dgm:prSet/>
      <dgm:spPr/>
      <dgm:t>
        <a:bodyPr/>
        <a:lstStyle/>
        <a:p>
          <a:endParaRPr lang="en-GB"/>
        </a:p>
      </dgm:t>
    </dgm:pt>
    <dgm:pt modelId="{AD155ED5-EC6C-FB4F-81B4-65942C43F913}" type="pres">
      <dgm:prSet presAssocID="{30C31887-3900-49D6-BCDE-EFBA83ABE1B5}" presName="outerComposite" presStyleCnt="0">
        <dgm:presLayoutVars>
          <dgm:chMax val="5"/>
          <dgm:dir/>
          <dgm:resizeHandles val="exact"/>
        </dgm:presLayoutVars>
      </dgm:prSet>
      <dgm:spPr/>
    </dgm:pt>
    <dgm:pt modelId="{6A50DCBB-7DF9-CA4D-8796-7073876A5C92}" type="pres">
      <dgm:prSet presAssocID="{30C31887-3900-49D6-BCDE-EFBA83ABE1B5}" presName="dummyMaxCanvas" presStyleCnt="0">
        <dgm:presLayoutVars/>
      </dgm:prSet>
      <dgm:spPr/>
    </dgm:pt>
    <dgm:pt modelId="{936B249A-1E98-5D40-AEE6-ED55B3B80538}" type="pres">
      <dgm:prSet presAssocID="{30C31887-3900-49D6-BCDE-EFBA83ABE1B5}" presName="FourNodes_1" presStyleLbl="node1" presStyleIdx="0" presStyleCnt="4">
        <dgm:presLayoutVars>
          <dgm:bulletEnabled val="1"/>
        </dgm:presLayoutVars>
      </dgm:prSet>
      <dgm:spPr/>
    </dgm:pt>
    <dgm:pt modelId="{EBF23D41-5D78-1248-96A4-DC240804A2A1}" type="pres">
      <dgm:prSet presAssocID="{30C31887-3900-49D6-BCDE-EFBA83ABE1B5}" presName="FourNodes_2" presStyleLbl="node1" presStyleIdx="1" presStyleCnt="4">
        <dgm:presLayoutVars>
          <dgm:bulletEnabled val="1"/>
        </dgm:presLayoutVars>
      </dgm:prSet>
      <dgm:spPr/>
    </dgm:pt>
    <dgm:pt modelId="{C353FE30-E77A-5B41-9686-6BB386D3AA59}" type="pres">
      <dgm:prSet presAssocID="{30C31887-3900-49D6-BCDE-EFBA83ABE1B5}" presName="FourNodes_3" presStyleLbl="node1" presStyleIdx="2" presStyleCnt="4">
        <dgm:presLayoutVars>
          <dgm:bulletEnabled val="1"/>
        </dgm:presLayoutVars>
      </dgm:prSet>
      <dgm:spPr/>
    </dgm:pt>
    <dgm:pt modelId="{4AF8E660-4B5E-AC42-834D-9C7D4FD38B81}" type="pres">
      <dgm:prSet presAssocID="{30C31887-3900-49D6-BCDE-EFBA83ABE1B5}" presName="FourNodes_4" presStyleLbl="node1" presStyleIdx="3" presStyleCnt="4">
        <dgm:presLayoutVars>
          <dgm:bulletEnabled val="1"/>
        </dgm:presLayoutVars>
      </dgm:prSet>
      <dgm:spPr/>
    </dgm:pt>
    <dgm:pt modelId="{21B411EB-757B-9C43-9A59-086849FEEE38}" type="pres">
      <dgm:prSet presAssocID="{30C31887-3900-49D6-BCDE-EFBA83ABE1B5}" presName="FourConn_1-2" presStyleLbl="fgAccFollowNode1" presStyleIdx="0" presStyleCnt="3">
        <dgm:presLayoutVars>
          <dgm:bulletEnabled val="1"/>
        </dgm:presLayoutVars>
      </dgm:prSet>
      <dgm:spPr/>
    </dgm:pt>
    <dgm:pt modelId="{E7431B9B-855A-5845-BB98-C952DC5C306B}" type="pres">
      <dgm:prSet presAssocID="{30C31887-3900-49D6-BCDE-EFBA83ABE1B5}" presName="FourConn_2-3" presStyleLbl="fgAccFollowNode1" presStyleIdx="1" presStyleCnt="3">
        <dgm:presLayoutVars>
          <dgm:bulletEnabled val="1"/>
        </dgm:presLayoutVars>
      </dgm:prSet>
      <dgm:spPr/>
    </dgm:pt>
    <dgm:pt modelId="{7C406365-FB24-EF46-B5E0-E6FB74FEC0AE}" type="pres">
      <dgm:prSet presAssocID="{30C31887-3900-49D6-BCDE-EFBA83ABE1B5}" presName="FourConn_3-4" presStyleLbl="fgAccFollowNode1" presStyleIdx="2" presStyleCnt="3">
        <dgm:presLayoutVars>
          <dgm:bulletEnabled val="1"/>
        </dgm:presLayoutVars>
      </dgm:prSet>
      <dgm:spPr/>
    </dgm:pt>
    <dgm:pt modelId="{46B078E7-8DC0-8347-8585-B5C0EB08D3F7}" type="pres">
      <dgm:prSet presAssocID="{30C31887-3900-49D6-BCDE-EFBA83ABE1B5}" presName="FourNodes_1_text" presStyleLbl="node1" presStyleIdx="3" presStyleCnt="4">
        <dgm:presLayoutVars>
          <dgm:bulletEnabled val="1"/>
        </dgm:presLayoutVars>
      </dgm:prSet>
      <dgm:spPr/>
    </dgm:pt>
    <dgm:pt modelId="{292B708B-150A-B141-9B73-C6EB3B8F8289}" type="pres">
      <dgm:prSet presAssocID="{30C31887-3900-49D6-BCDE-EFBA83ABE1B5}" presName="FourNodes_2_text" presStyleLbl="node1" presStyleIdx="3" presStyleCnt="4">
        <dgm:presLayoutVars>
          <dgm:bulletEnabled val="1"/>
        </dgm:presLayoutVars>
      </dgm:prSet>
      <dgm:spPr/>
    </dgm:pt>
    <dgm:pt modelId="{7B3E158D-3744-EE42-8E7C-6E6B5161547A}" type="pres">
      <dgm:prSet presAssocID="{30C31887-3900-49D6-BCDE-EFBA83ABE1B5}" presName="FourNodes_3_text" presStyleLbl="node1" presStyleIdx="3" presStyleCnt="4">
        <dgm:presLayoutVars>
          <dgm:bulletEnabled val="1"/>
        </dgm:presLayoutVars>
      </dgm:prSet>
      <dgm:spPr/>
    </dgm:pt>
    <dgm:pt modelId="{97198770-32EA-6F4E-8D65-53CA191E6A93}" type="pres">
      <dgm:prSet presAssocID="{30C31887-3900-49D6-BCDE-EFBA83ABE1B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A019F04-50F9-E644-AE46-BB0B870D3302}" type="presOf" srcId="{CBE40990-2DBE-4700-9490-6DE336DB178A}" destId="{292B708B-150A-B141-9B73-C6EB3B8F8289}" srcOrd="1" destOrd="0" presId="urn:microsoft.com/office/officeart/2005/8/layout/vProcess5"/>
    <dgm:cxn modelId="{F24B0C07-8708-884D-BCBE-04EFCE4AF628}" type="presOf" srcId="{30C31887-3900-49D6-BCDE-EFBA83ABE1B5}" destId="{AD155ED5-EC6C-FB4F-81B4-65942C43F913}" srcOrd="0" destOrd="0" presId="urn:microsoft.com/office/officeart/2005/8/layout/vProcess5"/>
    <dgm:cxn modelId="{C72A0F27-53C3-1C4E-8D4D-E0F6CBE85D1C}" type="presOf" srcId="{2573C746-73DE-2B40-81EF-D4A3AF4FBEBC}" destId="{4AF8E660-4B5E-AC42-834D-9C7D4FD38B81}" srcOrd="0" destOrd="0" presId="urn:microsoft.com/office/officeart/2005/8/layout/vProcess5"/>
    <dgm:cxn modelId="{703EFF34-2B8A-FA4D-988C-C288DB2CA75D}" type="presOf" srcId="{92C23478-8D3D-4326-AEAC-60D572E530D9}" destId="{7B3E158D-3744-EE42-8E7C-6E6B5161547A}" srcOrd="1" destOrd="0" presId="urn:microsoft.com/office/officeart/2005/8/layout/vProcess5"/>
    <dgm:cxn modelId="{A608DC4D-7F86-DF4B-A627-05652A036108}" type="presOf" srcId="{CBE40990-2DBE-4700-9490-6DE336DB178A}" destId="{EBF23D41-5D78-1248-96A4-DC240804A2A1}" srcOrd="0" destOrd="0" presId="urn:microsoft.com/office/officeart/2005/8/layout/vProcess5"/>
    <dgm:cxn modelId="{3DB4BE57-1E2E-7D4B-9EAD-71A1A0BB640A}" type="presOf" srcId="{DE9DCB0F-3478-477F-B657-3FFC7C73A328}" destId="{936B249A-1E98-5D40-AEE6-ED55B3B80538}" srcOrd="0" destOrd="0" presId="urn:microsoft.com/office/officeart/2005/8/layout/vProcess5"/>
    <dgm:cxn modelId="{7C98E88D-02A4-BE46-9044-EEAAA6274D2F}" type="presOf" srcId="{30266EDB-E145-4B45-93F1-29E33466E59B}" destId="{E7431B9B-855A-5845-BB98-C952DC5C306B}" srcOrd="0" destOrd="0" presId="urn:microsoft.com/office/officeart/2005/8/layout/vProcess5"/>
    <dgm:cxn modelId="{E8FFE78E-C07D-6C47-8770-0DB8389C4EE0}" type="presOf" srcId="{83782BFC-A1C3-4F6B-999E-920B84CFD2D4}" destId="{7C406365-FB24-EF46-B5E0-E6FB74FEC0AE}" srcOrd="0" destOrd="0" presId="urn:microsoft.com/office/officeart/2005/8/layout/vProcess5"/>
    <dgm:cxn modelId="{C62A269B-078B-DC44-AC2D-C801FCADD1CD}" srcId="{30C31887-3900-49D6-BCDE-EFBA83ABE1B5}" destId="{2573C746-73DE-2B40-81EF-D4A3AF4FBEBC}" srcOrd="3" destOrd="0" parTransId="{2A331A12-69AB-C04D-AB91-9C30D67DD6E3}" sibTransId="{8960F489-3739-6F47-8D26-A436D439D03C}"/>
    <dgm:cxn modelId="{7C7B49AF-BE87-43CE-94CB-E153972B42BE}" srcId="{30C31887-3900-49D6-BCDE-EFBA83ABE1B5}" destId="{DE9DCB0F-3478-477F-B657-3FFC7C73A328}" srcOrd="0" destOrd="0" parTransId="{F39B69BE-2CB9-4004-AE8B-F9284564C29A}" sibTransId="{4B82C4EC-2C45-445C-A5FE-717CB2878032}"/>
    <dgm:cxn modelId="{AB509EB2-5252-954D-ADB7-3B68E85C2ED1}" type="presOf" srcId="{92C23478-8D3D-4326-AEAC-60D572E530D9}" destId="{C353FE30-E77A-5B41-9686-6BB386D3AA59}" srcOrd="0" destOrd="0" presId="urn:microsoft.com/office/officeart/2005/8/layout/vProcess5"/>
    <dgm:cxn modelId="{C94FDBC4-5007-4A9C-8D57-7308AC724719}" srcId="{30C31887-3900-49D6-BCDE-EFBA83ABE1B5}" destId="{92C23478-8D3D-4326-AEAC-60D572E530D9}" srcOrd="2" destOrd="0" parTransId="{8716AB02-6E66-4BF9-B3E0-AB692F28C0FB}" sibTransId="{83782BFC-A1C3-4F6B-999E-920B84CFD2D4}"/>
    <dgm:cxn modelId="{46C92BC5-7A6C-4543-A597-8DEFF69F6CEB}" type="presOf" srcId="{4B82C4EC-2C45-445C-A5FE-717CB2878032}" destId="{21B411EB-757B-9C43-9A59-086849FEEE38}" srcOrd="0" destOrd="0" presId="urn:microsoft.com/office/officeart/2005/8/layout/vProcess5"/>
    <dgm:cxn modelId="{4A1CACE8-C821-4EAD-BC3E-C03F55A2D962}" srcId="{30C31887-3900-49D6-BCDE-EFBA83ABE1B5}" destId="{CBE40990-2DBE-4700-9490-6DE336DB178A}" srcOrd="1" destOrd="0" parTransId="{03DD53B0-4693-485D-A5F8-6816BFA7AB15}" sibTransId="{30266EDB-E145-4B45-93F1-29E33466E59B}"/>
    <dgm:cxn modelId="{D3FFE6F1-3476-1345-8469-7146357F647F}" type="presOf" srcId="{DE9DCB0F-3478-477F-B657-3FFC7C73A328}" destId="{46B078E7-8DC0-8347-8585-B5C0EB08D3F7}" srcOrd="1" destOrd="0" presId="urn:microsoft.com/office/officeart/2005/8/layout/vProcess5"/>
    <dgm:cxn modelId="{CB83CFF2-C33B-F147-9B11-D9AC7E7742F9}" type="presOf" srcId="{2573C746-73DE-2B40-81EF-D4A3AF4FBEBC}" destId="{97198770-32EA-6F4E-8D65-53CA191E6A93}" srcOrd="1" destOrd="0" presId="urn:microsoft.com/office/officeart/2005/8/layout/vProcess5"/>
    <dgm:cxn modelId="{11F5BDEC-E910-F74B-B7EA-B7463D8E52FB}" type="presParOf" srcId="{AD155ED5-EC6C-FB4F-81B4-65942C43F913}" destId="{6A50DCBB-7DF9-CA4D-8796-7073876A5C92}" srcOrd="0" destOrd="0" presId="urn:microsoft.com/office/officeart/2005/8/layout/vProcess5"/>
    <dgm:cxn modelId="{D940BC45-D569-1048-B86A-6406A8513E2E}" type="presParOf" srcId="{AD155ED5-EC6C-FB4F-81B4-65942C43F913}" destId="{936B249A-1E98-5D40-AEE6-ED55B3B80538}" srcOrd="1" destOrd="0" presId="urn:microsoft.com/office/officeart/2005/8/layout/vProcess5"/>
    <dgm:cxn modelId="{4C665812-CD19-FA4F-8DE3-C4BAEEA955FE}" type="presParOf" srcId="{AD155ED5-EC6C-FB4F-81B4-65942C43F913}" destId="{EBF23D41-5D78-1248-96A4-DC240804A2A1}" srcOrd="2" destOrd="0" presId="urn:microsoft.com/office/officeart/2005/8/layout/vProcess5"/>
    <dgm:cxn modelId="{798A2BC0-FA67-2449-9813-0CF62033B761}" type="presParOf" srcId="{AD155ED5-EC6C-FB4F-81B4-65942C43F913}" destId="{C353FE30-E77A-5B41-9686-6BB386D3AA59}" srcOrd="3" destOrd="0" presId="urn:microsoft.com/office/officeart/2005/8/layout/vProcess5"/>
    <dgm:cxn modelId="{98106CFC-6C04-9F4D-8C1D-553AAE31AC24}" type="presParOf" srcId="{AD155ED5-EC6C-FB4F-81B4-65942C43F913}" destId="{4AF8E660-4B5E-AC42-834D-9C7D4FD38B81}" srcOrd="4" destOrd="0" presId="urn:microsoft.com/office/officeart/2005/8/layout/vProcess5"/>
    <dgm:cxn modelId="{61E56949-5575-A948-87C5-D5E1555BD47E}" type="presParOf" srcId="{AD155ED5-EC6C-FB4F-81B4-65942C43F913}" destId="{21B411EB-757B-9C43-9A59-086849FEEE38}" srcOrd="5" destOrd="0" presId="urn:microsoft.com/office/officeart/2005/8/layout/vProcess5"/>
    <dgm:cxn modelId="{1CD6775F-5D17-3A4C-9DEC-B1CAA34A2F79}" type="presParOf" srcId="{AD155ED5-EC6C-FB4F-81B4-65942C43F913}" destId="{E7431B9B-855A-5845-BB98-C952DC5C306B}" srcOrd="6" destOrd="0" presId="urn:microsoft.com/office/officeart/2005/8/layout/vProcess5"/>
    <dgm:cxn modelId="{E8DFF8DA-1E31-0246-9C7F-C139455F7D04}" type="presParOf" srcId="{AD155ED5-EC6C-FB4F-81B4-65942C43F913}" destId="{7C406365-FB24-EF46-B5E0-E6FB74FEC0AE}" srcOrd="7" destOrd="0" presId="urn:microsoft.com/office/officeart/2005/8/layout/vProcess5"/>
    <dgm:cxn modelId="{60688FD4-A3FA-114A-8763-81F3123F72E7}" type="presParOf" srcId="{AD155ED5-EC6C-FB4F-81B4-65942C43F913}" destId="{46B078E7-8DC0-8347-8585-B5C0EB08D3F7}" srcOrd="8" destOrd="0" presId="urn:microsoft.com/office/officeart/2005/8/layout/vProcess5"/>
    <dgm:cxn modelId="{544A4F14-4C4B-3B4A-ADF4-D6FDA8150B8D}" type="presParOf" srcId="{AD155ED5-EC6C-FB4F-81B4-65942C43F913}" destId="{292B708B-150A-B141-9B73-C6EB3B8F8289}" srcOrd="9" destOrd="0" presId="urn:microsoft.com/office/officeart/2005/8/layout/vProcess5"/>
    <dgm:cxn modelId="{6770C5DE-B428-9149-B0BD-2A2859A75500}" type="presParOf" srcId="{AD155ED5-EC6C-FB4F-81B4-65942C43F913}" destId="{7B3E158D-3744-EE42-8E7C-6E6B5161547A}" srcOrd="10" destOrd="0" presId="urn:microsoft.com/office/officeart/2005/8/layout/vProcess5"/>
    <dgm:cxn modelId="{25C42031-7331-6F46-A73A-287697353FB8}" type="presParOf" srcId="{AD155ED5-EC6C-FB4F-81B4-65942C43F913}" destId="{97198770-32EA-6F4E-8D65-53CA191E6A9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B1EB22-A5A5-4E1B-9E8C-352678C7EBA4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C3AC5D8-4E4D-47DA-AD05-3D8278484D50}">
      <dgm:prSet/>
      <dgm:spPr/>
      <dgm:t>
        <a:bodyPr/>
        <a:lstStyle/>
        <a:p>
          <a:r>
            <a:rPr lang="en-NL"/>
            <a:t>Low number of data points</a:t>
          </a:r>
          <a:endParaRPr lang="en-US"/>
        </a:p>
      </dgm:t>
    </dgm:pt>
    <dgm:pt modelId="{75040844-8BB3-456B-B5E3-2189D4A28659}" type="parTrans" cxnId="{A99EB502-3023-4231-A4D7-0B56733B968B}">
      <dgm:prSet/>
      <dgm:spPr/>
      <dgm:t>
        <a:bodyPr/>
        <a:lstStyle/>
        <a:p>
          <a:endParaRPr lang="en-US"/>
        </a:p>
      </dgm:t>
    </dgm:pt>
    <dgm:pt modelId="{C933224B-C1B2-4A2F-B021-88B34A166A8E}" type="sibTrans" cxnId="{A99EB502-3023-4231-A4D7-0B56733B968B}">
      <dgm:prSet/>
      <dgm:spPr/>
      <dgm:t>
        <a:bodyPr/>
        <a:lstStyle/>
        <a:p>
          <a:endParaRPr lang="en-US"/>
        </a:p>
      </dgm:t>
    </dgm:pt>
    <dgm:pt modelId="{5DDF9EFC-1D7F-4E6F-81EB-EABD5E1D444C}">
      <dgm:prSet/>
      <dgm:spPr/>
      <dgm:t>
        <a:bodyPr/>
        <a:lstStyle/>
        <a:p>
          <a:r>
            <a:rPr lang="en-NL" dirty="0"/>
            <a:t>Is Churn the best way to measure effort?</a:t>
          </a:r>
          <a:endParaRPr lang="en-US" dirty="0"/>
        </a:p>
      </dgm:t>
    </dgm:pt>
    <dgm:pt modelId="{4FA82C60-EE83-4155-86AD-35D4A5A6BA03}" type="parTrans" cxnId="{9C78CBDA-6933-4976-B755-CC9BCEEAFFE8}">
      <dgm:prSet/>
      <dgm:spPr/>
      <dgm:t>
        <a:bodyPr/>
        <a:lstStyle/>
        <a:p>
          <a:endParaRPr lang="en-US"/>
        </a:p>
      </dgm:t>
    </dgm:pt>
    <dgm:pt modelId="{4F242C4D-E735-480F-B5FB-EA501DF1C9DF}" type="sibTrans" cxnId="{9C78CBDA-6933-4976-B755-CC9BCEEAFFE8}">
      <dgm:prSet/>
      <dgm:spPr/>
      <dgm:t>
        <a:bodyPr/>
        <a:lstStyle/>
        <a:p>
          <a:endParaRPr lang="en-US"/>
        </a:p>
      </dgm:t>
    </dgm:pt>
    <dgm:pt modelId="{88F45AD4-DC56-4F6D-8340-406AA216C157}">
      <dgm:prSet/>
      <dgm:spPr/>
      <dgm:t>
        <a:bodyPr/>
        <a:lstStyle/>
        <a:p>
          <a:r>
            <a:rPr lang="en-US" dirty="0"/>
            <a:t>Consider a </a:t>
          </a:r>
          <a:r>
            <a:rPr lang="en-NL" dirty="0"/>
            <a:t>different perspective: Percieved Effort</a:t>
          </a:r>
          <a:endParaRPr lang="en-US" dirty="0"/>
        </a:p>
      </dgm:t>
    </dgm:pt>
    <dgm:pt modelId="{D74D54C7-1C83-42D9-BAB7-E7F324B62891}" type="parTrans" cxnId="{DE0490AE-18BD-4DC3-80FF-4C9C56981EAE}">
      <dgm:prSet/>
      <dgm:spPr/>
      <dgm:t>
        <a:bodyPr/>
        <a:lstStyle/>
        <a:p>
          <a:endParaRPr lang="en-US"/>
        </a:p>
      </dgm:t>
    </dgm:pt>
    <dgm:pt modelId="{464E0A51-6212-49C7-97D1-D1EE08C4CEEB}" type="sibTrans" cxnId="{DE0490AE-18BD-4DC3-80FF-4C9C56981EAE}">
      <dgm:prSet/>
      <dgm:spPr/>
      <dgm:t>
        <a:bodyPr/>
        <a:lstStyle/>
        <a:p>
          <a:endParaRPr lang="en-US"/>
        </a:p>
      </dgm:t>
    </dgm:pt>
    <dgm:pt modelId="{21CEAD5D-F71A-4FB4-9D22-64AC7C41CEED}">
      <dgm:prSet/>
      <dgm:spPr/>
      <dgm:t>
        <a:bodyPr/>
        <a:lstStyle/>
        <a:p>
          <a:r>
            <a:rPr lang="en-NL"/>
            <a:t>Compare Measured and Perceived Effort</a:t>
          </a:r>
          <a:endParaRPr lang="en-US"/>
        </a:p>
      </dgm:t>
    </dgm:pt>
    <dgm:pt modelId="{4CC73540-45DC-4144-A354-A0AFA8F5FAF6}" type="parTrans" cxnId="{26CA49D7-4FD2-49DB-8486-1F4476FCD2D5}">
      <dgm:prSet/>
      <dgm:spPr/>
      <dgm:t>
        <a:bodyPr/>
        <a:lstStyle/>
        <a:p>
          <a:endParaRPr lang="en-US"/>
        </a:p>
      </dgm:t>
    </dgm:pt>
    <dgm:pt modelId="{C40CD84D-8CD3-408A-A901-BA36859FF1F4}" type="sibTrans" cxnId="{26CA49D7-4FD2-49DB-8486-1F4476FCD2D5}">
      <dgm:prSet/>
      <dgm:spPr/>
      <dgm:t>
        <a:bodyPr/>
        <a:lstStyle/>
        <a:p>
          <a:endParaRPr lang="en-US"/>
        </a:p>
      </dgm:t>
    </dgm:pt>
    <dgm:pt modelId="{EAE6A7D3-55AA-4175-BF58-D8F16BCE2264}" type="pres">
      <dgm:prSet presAssocID="{D4B1EB22-A5A5-4E1B-9E8C-352678C7EBA4}" presName="root" presStyleCnt="0">
        <dgm:presLayoutVars>
          <dgm:dir/>
          <dgm:resizeHandles val="exact"/>
        </dgm:presLayoutVars>
      </dgm:prSet>
      <dgm:spPr/>
    </dgm:pt>
    <dgm:pt modelId="{B1E277FD-FBAD-4D6F-8197-99822B8BD651}" type="pres">
      <dgm:prSet presAssocID="{AC3AC5D8-4E4D-47DA-AD05-3D8278484D50}" presName="compNode" presStyleCnt="0"/>
      <dgm:spPr/>
    </dgm:pt>
    <dgm:pt modelId="{9E982744-1401-4917-9DC6-2F45968E8166}" type="pres">
      <dgm:prSet presAssocID="{AC3AC5D8-4E4D-47DA-AD05-3D8278484D5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E3893E0-4F7E-446E-AEA9-E1A6FE178B25}" type="pres">
      <dgm:prSet presAssocID="{AC3AC5D8-4E4D-47DA-AD05-3D8278484D50}" presName="spaceRect" presStyleCnt="0"/>
      <dgm:spPr/>
    </dgm:pt>
    <dgm:pt modelId="{20A96188-DA03-4366-BC74-E5877863E9BF}" type="pres">
      <dgm:prSet presAssocID="{AC3AC5D8-4E4D-47DA-AD05-3D8278484D50}" presName="textRect" presStyleLbl="revTx" presStyleIdx="0" presStyleCnt="4">
        <dgm:presLayoutVars>
          <dgm:chMax val="1"/>
          <dgm:chPref val="1"/>
        </dgm:presLayoutVars>
      </dgm:prSet>
      <dgm:spPr/>
    </dgm:pt>
    <dgm:pt modelId="{D14E4B4E-89E2-49B9-BCCE-EBA9E89253B4}" type="pres">
      <dgm:prSet presAssocID="{C933224B-C1B2-4A2F-B021-88B34A166A8E}" presName="sibTrans" presStyleCnt="0"/>
      <dgm:spPr/>
    </dgm:pt>
    <dgm:pt modelId="{3C82C28E-1DE9-46E9-AAD5-72021B30AA23}" type="pres">
      <dgm:prSet presAssocID="{5DDF9EFC-1D7F-4E6F-81EB-EABD5E1D444C}" presName="compNode" presStyleCnt="0"/>
      <dgm:spPr/>
    </dgm:pt>
    <dgm:pt modelId="{34E0AA52-E9A1-4831-92BE-8765F47914C6}" type="pres">
      <dgm:prSet presAssocID="{5DDF9EFC-1D7F-4E6F-81EB-EABD5E1D444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50621015-62FA-476F-9844-114DA912BFF1}" type="pres">
      <dgm:prSet presAssocID="{5DDF9EFC-1D7F-4E6F-81EB-EABD5E1D444C}" presName="spaceRect" presStyleCnt="0"/>
      <dgm:spPr/>
    </dgm:pt>
    <dgm:pt modelId="{9D29CEB2-1BBB-4589-B262-97DBD9F3A328}" type="pres">
      <dgm:prSet presAssocID="{5DDF9EFC-1D7F-4E6F-81EB-EABD5E1D444C}" presName="textRect" presStyleLbl="revTx" presStyleIdx="1" presStyleCnt="4">
        <dgm:presLayoutVars>
          <dgm:chMax val="1"/>
          <dgm:chPref val="1"/>
        </dgm:presLayoutVars>
      </dgm:prSet>
      <dgm:spPr/>
    </dgm:pt>
    <dgm:pt modelId="{E984E300-DCBE-4A6B-BE55-9CD4678B9447}" type="pres">
      <dgm:prSet presAssocID="{4F242C4D-E735-480F-B5FB-EA501DF1C9DF}" presName="sibTrans" presStyleCnt="0"/>
      <dgm:spPr/>
    </dgm:pt>
    <dgm:pt modelId="{40764185-8522-4CB8-9A1C-1FD87B8E2F7A}" type="pres">
      <dgm:prSet presAssocID="{88F45AD4-DC56-4F6D-8340-406AA216C157}" presName="compNode" presStyleCnt="0"/>
      <dgm:spPr/>
    </dgm:pt>
    <dgm:pt modelId="{7982F035-7B4C-4B43-82FA-5DA05C39A867}" type="pres">
      <dgm:prSet presAssocID="{88F45AD4-DC56-4F6D-8340-406AA216C15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FD08F293-D3DF-4B7D-B068-282AA3A66B33}" type="pres">
      <dgm:prSet presAssocID="{88F45AD4-DC56-4F6D-8340-406AA216C157}" presName="spaceRect" presStyleCnt="0"/>
      <dgm:spPr/>
    </dgm:pt>
    <dgm:pt modelId="{69FB03D1-8A69-4C7B-ACD7-D01F4A7C981A}" type="pres">
      <dgm:prSet presAssocID="{88F45AD4-DC56-4F6D-8340-406AA216C157}" presName="textRect" presStyleLbl="revTx" presStyleIdx="2" presStyleCnt="4" custScaleY="125461">
        <dgm:presLayoutVars>
          <dgm:chMax val="1"/>
          <dgm:chPref val="1"/>
        </dgm:presLayoutVars>
      </dgm:prSet>
      <dgm:spPr/>
    </dgm:pt>
    <dgm:pt modelId="{A9E15D8D-04F4-4683-B237-46631AC78FE2}" type="pres">
      <dgm:prSet presAssocID="{464E0A51-6212-49C7-97D1-D1EE08C4CEEB}" presName="sibTrans" presStyleCnt="0"/>
      <dgm:spPr/>
    </dgm:pt>
    <dgm:pt modelId="{5E8B0043-C6CD-4184-8428-F09E21E25D1F}" type="pres">
      <dgm:prSet presAssocID="{21CEAD5D-F71A-4FB4-9D22-64AC7C41CEED}" presName="compNode" presStyleCnt="0"/>
      <dgm:spPr/>
    </dgm:pt>
    <dgm:pt modelId="{BE87A463-BF96-4B6F-A71B-FB3629FF81A7}" type="pres">
      <dgm:prSet presAssocID="{21CEAD5D-F71A-4FB4-9D22-64AC7C41CEE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5E570054-4737-490D-9409-3C05705D1631}" type="pres">
      <dgm:prSet presAssocID="{21CEAD5D-F71A-4FB4-9D22-64AC7C41CEED}" presName="spaceRect" presStyleCnt="0"/>
      <dgm:spPr/>
    </dgm:pt>
    <dgm:pt modelId="{9ACBF407-28DE-4EF6-8702-9678A6CCC8FE}" type="pres">
      <dgm:prSet presAssocID="{21CEAD5D-F71A-4FB4-9D22-64AC7C41CEE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99EB502-3023-4231-A4D7-0B56733B968B}" srcId="{D4B1EB22-A5A5-4E1B-9E8C-352678C7EBA4}" destId="{AC3AC5D8-4E4D-47DA-AD05-3D8278484D50}" srcOrd="0" destOrd="0" parTransId="{75040844-8BB3-456B-B5E3-2189D4A28659}" sibTransId="{C933224B-C1B2-4A2F-B021-88B34A166A8E}"/>
    <dgm:cxn modelId="{8F36CD16-347A-4676-8145-9D15E90E82E3}" type="presOf" srcId="{21CEAD5D-F71A-4FB4-9D22-64AC7C41CEED}" destId="{9ACBF407-28DE-4EF6-8702-9678A6CCC8FE}" srcOrd="0" destOrd="0" presId="urn:microsoft.com/office/officeart/2018/2/layout/IconLabelList"/>
    <dgm:cxn modelId="{3DD4C66E-F832-4E80-AACB-E89410C7125A}" type="presOf" srcId="{5DDF9EFC-1D7F-4E6F-81EB-EABD5E1D444C}" destId="{9D29CEB2-1BBB-4589-B262-97DBD9F3A328}" srcOrd="0" destOrd="0" presId="urn:microsoft.com/office/officeart/2018/2/layout/IconLabelList"/>
    <dgm:cxn modelId="{F110A68D-A464-4D30-819A-2B965B5680B6}" type="presOf" srcId="{AC3AC5D8-4E4D-47DA-AD05-3D8278484D50}" destId="{20A96188-DA03-4366-BC74-E5877863E9BF}" srcOrd="0" destOrd="0" presId="urn:microsoft.com/office/officeart/2018/2/layout/IconLabelList"/>
    <dgm:cxn modelId="{DE0490AE-18BD-4DC3-80FF-4C9C56981EAE}" srcId="{D4B1EB22-A5A5-4E1B-9E8C-352678C7EBA4}" destId="{88F45AD4-DC56-4F6D-8340-406AA216C157}" srcOrd="2" destOrd="0" parTransId="{D74D54C7-1C83-42D9-BAB7-E7F324B62891}" sibTransId="{464E0A51-6212-49C7-97D1-D1EE08C4CEEB}"/>
    <dgm:cxn modelId="{BFF1D4B4-B2B4-4E3E-93B0-247834F18365}" type="presOf" srcId="{D4B1EB22-A5A5-4E1B-9E8C-352678C7EBA4}" destId="{EAE6A7D3-55AA-4175-BF58-D8F16BCE2264}" srcOrd="0" destOrd="0" presId="urn:microsoft.com/office/officeart/2018/2/layout/IconLabelList"/>
    <dgm:cxn modelId="{26CA49D7-4FD2-49DB-8486-1F4476FCD2D5}" srcId="{D4B1EB22-A5A5-4E1B-9E8C-352678C7EBA4}" destId="{21CEAD5D-F71A-4FB4-9D22-64AC7C41CEED}" srcOrd="3" destOrd="0" parTransId="{4CC73540-45DC-4144-A354-A0AFA8F5FAF6}" sibTransId="{C40CD84D-8CD3-408A-A901-BA36859FF1F4}"/>
    <dgm:cxn modelId="{9C78CBDA-6933-4976-B755-CC9BCEEAFFE8}" srcId="{D4B1EB22-A5A5-4E1B-9E8C-352678C7EBA4}" destId="{5DDF9EFC-1D7F-4E6F-81EB-EABD5E1D444C}" srcOrd="1" destOrd="0" parTransId="{4FA82C60-EE83-4155-86AD-35D4A5A6BA03}" sibTransId="{4F242C4D-E735-480F-B5FB-EA501DF1C9DF}"/>
    <dgm:cxn modelId="{5A903CF1-F9E1-447F-A8F9-7974F2215498}" type="presOf" srcId="{88F45AD4-DC56-4F6D-8340-406AA216C157}" destId="{69FB03D1-8A69-4C7B-ACD7-D01F4A7C981A}" srcOrd="0" destOrd="0" presId="urn:microsoft.com/office/officeart/2018/2/layout/IconLabelList"/>
    <dgm:cxn modelId="{EF29B444-38D3-4D55-9995-2B81B8125E64}" type="presParOf" srcId="{EAE6A7D3-55AA-4175-BF58-D8F16BCE2264}" destId="{B1E277FD-FBAD-4D6F-8197-99822B8BD651}" srcOrd="0" destOrd="0" presId="urn:microsoft.com/office/officeart/2018/2/layout/IconLabelList"/>
    <dgm:cxn modelId="{B997D481-E6F8-4258-9653-96164513E6FD}" type="presParOf" srcId="{B1E277FD-FBAD-4D6F-8197-99822B8BD651}" destId="{9E982744-1401-4917-9DC6-2F45968E8166}" srcOrd="0" destOrd="0" presId="urn:microsoft.com/office/officeart/2018/2/layout/IconLabelList"/>
    <dgm:cxn modelId="{A94B8E51-40F6-4494-A9B9-9A117B0220AA}" type="presParOf" srcId="{B1E277FD-FBAD-4D6F-8197-99822B8BD651}" destId="{DE3893E0-4F7E-446E-AEA9-E1A6FE178B25}" srcOrd="1" destOrd="0" presId="urn:microsoft.com/office/officeart/2018/2/layout/IconLabelList"/>
    <dgm:cxn modelId="{3689290D-D5FD-4B7B-8401-5F74BB300A5F}" type="presParOf" srcId="{B1E277FD-FBAD-4D6F-8197-99822B8BD651}" destId="{20A96188-DA03-4366-BC74-E5877863E9BF}" srcOrd="2" destOrd="0" presId="urn:microsoft.com/office/officeart/2018/2/layout/IconLabelList"/>
    <dgm:cxn modelId="{CACF45F7-52D8-4FBB-9302-164C70CEA8C1}" type="presParOf" srcId="{EAE6A7D3-55AA-4175-BF58-D8F16BCE2264}" destId="{D14E4B4E-89E2-49B9-BCCE-EBA9E89253B4}" srcOrd="1" destOrd="0" presId="urn:microsoft.com/office/officeart/2018/2/layout/IconLabelList"/>
    <dgm:cxn modelId="{76B0DD7B-F222-41C4-8C80-E1123C6716C0}" type="presParOf" srcId="{EAE6A7D3-55AA-4175-BF58-D8F16BCE2264}" destId="{3C82C28E-1DE9-46E9-AAD5-72021B30AA23}" srcOrd="2" destOrd="0" presId="urn:microsoft.com/office/officeart/2018/2/layout/IconLabelList"/>
    <dgm:cxn modelId="{9338B817-B2DF-43BC-98A9-66A0E9FC0366}" type="presParOf" srcId="{3C82C28E-1DE9-46E9-AAD5-72021B30AA23}" destId="{34E0AA52-E9A1-4831-92BE-8765F47914C6}" srcOrd="0" destOrd="0" presId="urn:microsoft.com/office/officeart/2018/2/layout/IconLabelList"/>
    <dgm:cxn modelId="{7EB9195B-4430-42CE-9D4B-507F25E1AA57}" type="presParOf" srcId="{3C82C28E-1DE9-46E9-AAD5-72021B30AA23}" destId="{50621015-62FA-476F-9844-114DA912BFF1}" srcOrd="1" destOrd="0" presId="urn:microsoft.com/office/officeart/2018/2/layout/IconLabelList"/>
    <dgm:cxn modelId="{8B4ADFAA-E9C2-4CC7-988D-43ECD6F96A18}" type="presParOf" srcId="{3C82C28E-1DE9-46E9-AAD5-72021B30AA23}" destId="{9D29CEB2-1BBB-4589-B262-97DBD9F3A328}" srcOrd="2" destOrd="0" presId="urn:microsoft.com/office/officeart/2018/2/layout/IconLabelList"/>
    <dgm:cxn modelId="{31ADF75F-8F5A-4CE2-B714-10656FE15C59}" type="presParOf" srcId="{EAE6A7D3-55AA-4175-BF58-D8F16BCE2264}" destId="{E984E300-DCBE-4A6B-BE55-9CD4678B9447}" srcOrd="3" destOrd="0" presId="urn:microsoft.com/office/officeart/2018/2/layout/IconLabelList"/>
    <dgm:cxn modelId="{FE74B5A2-938A-43B0-8F25-C1258E0C6D05}" type="presParOf" srcId="{EAE6A7D3-55AA-4175-BF58-D8F16BCE2264}" destId="{40764185-8522-4CB8-9A1C-1FD87B8E2F7A}" srcOrd="4" destOrd="0" presId="urn:microsoft.com/office/officeart/2018/2/layout/IconLabelList"/>
    <dgm:cxn modelId="{BDE2F751-E9E0-4AFB-9ABC-0997E11C5689}" type="presParOf" srcId="{40764185-8522-4CB8-9A1C-1FD87B8E2F7A}" destId="{7982F035-7B4C-4B43-82FA-5DA05C39A867}" srcOrd="0" destOrd="0" presId="urn:microsoft.com/office/officeart/2018/2/layout/IconLabelList"/>
    <dgm:cxn modelId="{287A80A9-ACED-4131-BEB5-96EA5E872DB7}" type="presParOf" srcId="{40764185-8522-4CB8-9A1C-1FD87B8E2F7A}" destId="{FD08F293-D3DF-4B7D-B068-282AA3A66B33}" srcOrd="1" destOrd="0" presId="urn:microsoft.com/office/officeart/2018/2/layout/IconLabelList"/>
    <dgm:cxn modelId="{1E375DF7-41AC-47FB-8E5C-10DA5252BB04}" type="presParOf" srcId="{40764185-8522-4CB8-9A1C-1FD87B8E2F7A}" destId="{69FB03D1-8A69-4C7B-ACD7-D01F4A7C981A}" srcOrd="2" destOrd="0" presId="urn:microsoft.com/office/officeart/2018/2/layout/IconLabelList"/>
    <dgm:cxn modelId="{7ECA298D-5200-4180-8659-366DBA0D2BDC}" type="presParOf" srcId="{EAE6A7D3-55AA-4175-BF58-D8F16BCE2264}" destId="{A9E15D8D-04F4-4683-B237-46631AC78FE2}" srcOrd="5" destOrd="0" presId="urn:microsoft.com/office/officeart/2018/2/layout/IconLabelList"/>
    <dgm:cxn modelId="{9879EF2C-1846-40C5-A4BC-8E59FBD47EEE}" type="presParOf" srcId="{EAE6A7D3-55AA-4175-BF58-D8F16BCE2264}" destId="{5E8B0043-C6CD-4184-8428-F09E21E25D1F}" srcOrd="6" destOrd="0" presId="urn:microsoft.com/office/officeart/2018/2/layout/IconLabelList"/>
    <dgm:cxn modelId="{143EEB6B-A7A5-431C-BE24-51C0289F1BF3}" type="presParOf" srcId="{5E8B0043-C6CD-4184-8428-F09E21E25D1F}" destId="{BE87A463-BF96-4B6F-A71B-FB3629FF81A7}" srcOrd="0" destOrd="0" presId="urn:microsoft.com/office/officeart/2018/2/layout/IconLabelList"/>
    <dgm:cxn modelId="{AD796C72-F4A3-433B-A164-1B86D0C92536}" type="presParOf" srcId="{5E8B0043-C6CD-4184-8428-F09E21E25D1F}" destId="{5E570054-4737-490D-9409-3C05705D1631}" srcOrd="1" destOrd="0" presId="urn:microsoft.com/office/officeart/2018/2/layout/IconLabelList"/>
    <dgm:cxn modelId="{A0B4FDA6-7C1F-46A2-AD73-F3D9F729702A}" type="presParOf" srcId="{5E8B0043-C6CD-4184-8428-F09E21E25D1F}" destId="{9ACBF407-28DE-4EF6-8702-9678A6CCC8F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57572C-5306-47F0-87DA-B1D825839C1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06D88F9-606E-47BB-863F-ED55CE2027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Maintainability</a:t>
          </a:r>
        </a:p>
      </dgm:t>
    </dgm:pt>
    <dgm:pt modelId="{3927E2BE-DAFC-4F0B-96C3-CB81C9E8C99A}" type="parTrans" cxnId="{02BC3A50-BEC6-4E34-854E-27B6156B34A2}">
      <dgm:prSet/>
      <dgm:spPr/>
      <dgm:t>
        <a:bodyPr/>
        <a:lstStyle/>
        <a:p>
          <a:endParaRPr lang="en-US"/>
        </a:p>
      </dgm:t>
    </dgm:pt>
    <dgm:pt modelId="{3D937CB4-1295-43AB-9E2E-BEB9F0496C85}" type="sibTrans" cxnId="{02BC3A50-BEC6-4E34-854E-27B6156B34A2}">
      <dgm:prSet/>
      <dgm:spPr/>
      <dgm:t>
        <a:bodyPr/>
        <a:lstStyle/>
        <a:p>
          <a:endParaRPr lang="en-US"/>
        </a:p>
      </dgm:t>
    </dgm:pt>
    <dgm:pt modelId="{957C266B-A85C-4E0E-B829-0490F67EAE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Architecture Quality</a:t>
          </a:r>
        </a:p>
      </dgm:t>
    </dgm:pt>
    <dgm:pt modelId="{255BF0CF-E17D-4992-973E-78DC8C503EF5}" type="parTrans" cxnId="{B6C55F78-F0DC-4874-8D10-1DFD96CBA22C}">
      <dgm:prSet/>
      <dgm:spPr/>
      <dgm:t>
        <a:bodyPr/>
        <a:lstStyle/>
        <a:p>
          <a:endParaRPr lang="en-US"/>
        </a:p>
      </dgm:t>
    </dgm:pt>
    <dgm:pt modelId="{1BB7B309-04F5-4C31-88E9-30D7C28D9C34}" type="sibTrans" cxnId="{B6C55F78-F0DC-4874-8D10-1DFD96CBA22C}">
      <dgm:prSet/>
      <dgm:spPr/>
      <dgm:t>
        <a:bodyPr/>
        <a:lstStyle/>
        <a:p>
          <a:endParaRPr lang="en-US"/>
        </a:p>
      </dgm:t>
    </dgm:pt>
    <dgm:pt modelId="{D9E2A387-1A3E-4BBD-AE99-2023A037D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Reliability</a:t>
          </a:r>
        </a:p>
      </dgm:t>
    </dgm:pt>
    <dgm:pt modelId="{C3EA1D9B-F33E-4478-8B82-065274F5D5E3}" type="parTrans" cxnId="{2F6AC456-36B2-47CA-9921-6145DAAED82C}">
      <dgm:prSet/>
      <dgm:spPr/>
      <dgm:t>
        <a:bodyPr/>
        <a:lstStyle/>
        <a:p>
          <a:endParaRPr lang="en-US"/>
        </a:p>
      </dgm:t>
    </dgm:pt>
    <dgm:pt modelId="{532ADD20-BE86-42BC-8B9A-18A75030E6AA}" type="sibTrans" cxnId="{2F6AC456-36B2-47CA-9921-6145DAAED82C}">
      <dgm:prSet/>
      <dgm:spPr/>
      <dgm:t>
        <a:bodyPr/>
        <a:lstStyle/>
        <a:p>
          <a:endParaRPr lang="en-US"/>
        </a:p>
      </dgm:t>
    </dgm:pt>
    <dgm:pt modelId="{309C537A-DCBF-4B42-A3E4-06EBF47F70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Freshness</a:t>
          </a:r>
        </a:p>
      </dgm:t>
    </dgm:pt>
    <dgm:pt modelId="{9AB2A5BC-115D-48A3-9698-2D67F8492998}" type="parTrans" cxnId="{A4F496CD-6585-4C2E-9C55-869BC13B768D}">
      <dgm:prSet/>
      <dgm:spPr/>
      <dgm:t>
        <a:bodyPr/>
        <a:lstStyle/>
        <a:p>
          <a:endParaRPr lang="en-US"/>
        </a:p>
      </dgm:t>
    </dgm:pt>
    <dgm:pt modelId="{8AD164BD-93C9-4E17-8BD1-A905AEBF1BBA}" type="sibTrans" cxnId="{A4F496CD-6585-4C2E-9C55-869BC13B768D}">
      <dgm:prSet/>
      <dgm:spPr/>
      <dgm:t>
        <a:bodyPr/>
        <a:lstStyle/>
        <a:p>
          <a:endParaRPr lang="en-US"/>
        </a:p>
      </dgm:t>
    </dgm:pt>
    <dgm:pt modelId="{C23DAAF9-86F2-41B1-B8CC-695A3ED423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Performance Efficiency</a:t>
          </a:r>
        </a:p>
      </dgm:t>
    </dgm:pt>
    <dgm:pt modelId="{0CE6BFE0-2F92-40C7-B89F-C0FB781A3E75}" type="parTrans" cxnId="{41BF2EB5-61E9-48BE-A6D8-F93E392906B3}">
      <dgm:prSet/>
      <dgm:spPr/>
      <dgm:t>
        <a:bodyPr/>
        <a:lstStyle/>
        <a:p>
          <a:endParaRPr lang="en-US"/>
        </a:p>
      </dgm:t>
    </dgm:pt>
    <dgm:pt modelId="{F21A4178-A047-4619-819F-3E37BF17CF05}" type="sibTrans" cxnId="{41BF2EB5-61E9-48BE-A6D8-F93E392906B3}">
      <dgm:prSet/>
      <dgm:spPr/>
      <dgm:t>
        <a:bodyPr/>
        <a:lstStyle/>
        <a:p>
          <a:endParaRPr lang="en-US"/>
        </a:p>
      </dgm:t>
    </dgm:pt>
    <dgm:pt modelId="{977456FC-B8A4-4F26-AF65-DB86401A30B2}" type="pres">
      <dgm:prSet presAssocID="{F857572C-5306-47F0-87DA-B1D825839C1A}" presName="root" presStyleCnt="0">
        <dgm:presLayoutVars>
          <dgm:dir/>
          <dgm:resizeHandles val="exact"/>
        </dgm:presLayoutVars>
      </dgm:prSet>
      <dgm:spPr/>
    </dgm:pt>
    <dgm:pt modelId="{D8E69B8B-F641-40DC-821C-0A15F1BEE629}" type="pres">
      <dgm:prSet presAssocID="{E06D88F9-606E-47BB-863F-ED55CE2027E6}" presName="compNode" presStyleCnt="0"/>
      <dgm:spPr/>
    </dgm:pt>
    <dgm:pt modelId="{35D578DD-DC35-487D-B49C-116DF2D3DFED}" type="pres">
      <dgm:prSet presAssocID="{E06D88F9-606E-47BB-863F-ED55CE2027E6}" presName="bgRect" presStyleLbl="bgShp" presStyleIdx="0" presStyleCnt="5"/>
      <dgm:spPr/>
    </dgm:pt>
    <dgm:pt modelId="{932410C8-3BC8-4CA7-B7D4-74DCC98A450B}" type="pres">
      <dgm:prSet presAssocID="{E06D88F9-606E-47BB-863F-ED55CE2027E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2AF1A031-4415-4C19-9A43-30FB07CEBABD}" type="pres">
      <dgm:prSet presAssocID="{E06D88F9-606E-47BB-863F-ED55CE2027E6}" presName="spaceRect" presStyleCnt="0"/>
      <dgm:spPr/>
    </dgm:pt>
    <dgm:pt modelId="{109D2000-8D66-45F5-A627-060A91D4F5A4}" type="pres">
      <dgm:prSet presAssocID="{E06D88F9-606E-47BB-863F-ED55CE2027E6}" presName="parTx" presStyleLbl="revTx" presStyleIdx="0" presStyleCnt="5">
        <dgm:presLayoutVars>
          <dgm:chMax val="0"/>
          <dgm:chPref val="0"/>
        </dgm:presLayoutVars>
      </dgm:prSet>
      <dgm:spPr/>
    </dgm:pt>
    <dgm:pt modelId="{C51A637D-BFD8-483A-8F08-769402FB375F}" type="pres">
      <dgm:prSet presAssocID="{3D937CB4-1295-43AB-9E2E-BEB9F0496C85}" presName="sibTrans" presStyleCnt="0"/>
      <dgm:spPr/>
    </dgm:pt>
    <dgm:pt modelId="{6631D2B8-75D2-4986-AE3B-F58827EA6650}" type="pres">
      <dgm:prSet presAssocID="{957C266B-A85C-4E0E-B829-0490F67EAE2E}" presName="compNode" presStyleCnt="0"/>
      <dgm:spPr/>
    </dgm:pt>
    <dgm:pt modelId="{23352454-5A35-423C-8AD3-620F9463F22D}" type="pres">
      <dgm:prSet presAssocID="{957C266B-A85C-4E0E-B829-0490F67EAE2E}" presName="bgRect" presStyleLbl="bgShp" presStyleIdx="1" presStyleCnt="5"/>
      <dgm:spPr/>
    </dgm:pt>
    <dgm:pt modelId="{E0AC7C0D-D777-4619-8E06-50F02C30BBC4}" type="pres">
      <dgm:prSet presAssocID="{957C266B-A85C-4E0E-B829-0490F67EAE2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E0B61F4-287F-43E4-9449-6F84A399EF18}" type="pres">
      <dgm:prSet presAssocID="{957C266B-A85C-4E0E-B829-0490F67EAE2E}" presName="spaceRect" presStyleCnt="0"/>
      <dgm:spPr/>
    </dgm:pt>
    <dgm:pt modelId="{FC166ED4-12FA-4D20-B047-81A2C7A94EC1}" type="pres">
      <dgm:prSet presAssocID="{957C266B-A85C-4E0E-B829-0490F67EAE2E}" presName="parTx" presStyleLbl="revTx" presStyleIdx="1" presStyleCnt="5">
        <dgm:presLayoutVars>
          <dgm:chMax val="0"/>
          <dgm:chPref val="0"/>
        </dgm:presLayoutVars>
      </dgm:prSet>
      <dgm:spPr/>
    </dgm:pt>
    <dgm:pt modelId="{E24CA9C1-63F1-4444-87FE-2085A35E3A54}" type="pres">
      <dgm:prSet presAssocID="{1BB7B309-04F5-4C31-88E9-30D7C28D9C34}" presName="sibTrans" presStyleCnt="0"/>
      <dgm:spPr/>
    </dgm:pt>
    <dgm:pt modelId="{A1B54C5C-30EA-4973-BCF7-013232CC5017}" type="pres">
      <dgm:prSet presAssocID="{D9E2A387-1A3E-4BBD-AE99-2023A037DA9A}" presName="compNode" presStyleCnt="0"/>
      <dgm:spPr/>
    </dgm:pt>
    <dgm:pt modelId="{25326C66-EA06-4C8A-AE03-51956129F2D8}" type="pres">
      <dgm:prSet presAssocID="{D9E2A387-1A3E-4BBD-AE99-2023A037DA9A}" presName="bgRect" presStyleLbl="bgShp" presStyleIdx="2" presStyleCnt="5"/>
      <dgm:spPr/>
    </dgm:pt>
    <dgm:pt modelId="{81A40D42-A402-4D11-A14B-E42BFAFF8C93}" type="pres">
      <dgm:prSet presAssocID="{D9E2A387-1A3E-4BBD-AE99-2023A037DA9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2BEA43A8-A478-476D-9207-74B7F5955A39}" type="pres">
      <dgm:prSet presAssocID="{D9E2A387-1A3E-4BBD-AE99-2023A037DA9A}" presName="spaceRect" presStyleCnt="0"/>
      <dgm:spPr/>
    </dgm:pt>
    <dgm:pt modelId="{35F47B0C-94B8-46E8-AED1-6EECD60643FC}" type="pres">
      <dgm:prSet presAssocID="{D9E2A387-1A3E-4BBD-AE99-2023A037DA9A}" presName="parTx" presStyleLbl="revTx" presStyleIdx="2" presStyleCnt="5">
        <dgm:presLayoutVars>
          <dgm:chMax val="0"/>
          <dgm:chPref val="0"/>
        </dgm:presLayoutVars>
      </dgm:prSet>
      <dgm:spPr/>
    </dgm:pt>
    <dgm:pt modelId="{E3DB9D02-B6C6-47FF-B1E3-85923DA37D12}" type="pres">
      <dgm:prSet presAssocID="{532ADD20-BE86-42BC-8B9A-18A75030E6AA}" presName="sibTrans" presStyleCnt="0"/>
      <dgm:spPr/>
    </dgm:pt>
    <dgm:pt modelId="{EC7B6AF0-090F-4EAB-AA63-0FABAD7FF71D}" type="pres">
      <dgm:prSet presAssocID="{309C537A-DCBF-4B42-A3E4-06EBF47F70A5}" presName="compNode" presStyleCnt="0"/>
      <dgm:spPr/>
    </dgm:pt>
    <dgm:pt modelId="{41DB9225-D069-494A-9A0A-5AAA66E0F33D}" type="pres">
      <dgm:prSet presAssocID="{309C537A-DCBF-4B42-A3E4-06EBF47F70A5}" presName="bgRect" presStyleLbl="bgShp" presStyleIdx="3" presStyleCnt="5"/>
      <dgm:spPr/>
    </dgm:pt>
    <dgm:pt modelId="{BB70AE77-348C-4A25-8773-7D6D8B84293C}" type="pres">
      <dgm:prSet presAssocID="{309C537A-DCBF-4B42-A3E4-06EBF47F70A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2DCE1C8B-A73F-4C23-A0CF-5D112C464C50}" type="pres">
      <dgm:prSet presAssocID="{309C537A-DCBF-4B42-A3E4-06EBF47F70A5}" presName="spaceRect" presStyleCnt="0"/>
      <dgm:spPr/>
    </dgm:pt>
    <dgm:pt modelId="{94E2E7E5-0936-4D9A-952D-8300DC5EE30D}" type="pres">
      <dgm:prSet presAssocID="{309C537A-DCBF-4B42-A3E4-06EBF47F70A5}" presName="parTx" presStyleLbl="revTx" presStyleIdx="3" presStyleCnt="5">
        <dgm:presLayoutVars>
          <dgm:chMax val="0"/>
          <dgm:chPref val="0"/>
        </dgm:presLayoutVars>
      </dgm:prSet>
      <dgm:spPr/>
    </dgm:pt>
    <dgm:pt modelId="{5EEF9136-6D6A-492C-9D31-19195A8928BF}" type="pres">
      <dgm:prSet presAssocID="{8AD164BD-93C9-4E17-8BD1-A905AEBF1BBA}" presName="sibTrans" presStyleCnt="0"/>
      <dgm:spPr/>
    </dgm:pt>
    <dgm:pt modelId="{EC4236B8-5497-4E1F-A8F1-30FACD72AA2B}" type="pres">
      <dgm:prSet presAssocID="{C23DAAF9-86F2-41B1-B8CC-695A3ED423E2}" presName="compNode" presStyleCnt="0"/>
      <dgm:spPr/>
    </dgm:pt>
    <dgm:pt modelId="{BE6F7E6E-2E6E-4E09-9214-0A57BCA059A8}" type="pres">
      <dgm:prSet presAssocID="{C23DAAF9-86F2-41B1-B8CC-695A3ED423E2}" presName="bgRect" presStyleLbl="bgShp" presStyleIdx="4" presStyleCnt="5"/>
      <dgm:spPr/>
    </dgm:pt>
    <dgm:pt modelId="{FA02009B-1D38-44BF-AA29-04E63C32D968}" type="pres">
      <dgm:prSet presAssocID="{C23DAAF9-86F2-41B1-B8CC-695A3ED423E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1D5A09E-C850-48B2-B265-C51DD8E857BE}" type="pres">
      <dgm:prSet presAssocID="{C23DAAF9-86F2-41B1-B8CC-695A3ED423E2}" presName="spaceRect" presStyleCnt="0"/>
      <dgm:spPr/>
    </dgm:pt>
    <dgm:pt modelId="{825A0686-C5AB-4DD2-A42F-5DE14445E7E9}" type="pres">
      <dgm:prSet presAssocID="{C23DAAF9-86F2-41B1-B8CC-695A3ED423E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D56303C-5D85-5241-A18E-BAB4E95AA7B0}" type="presOf" srcId="{F857572C-5306-47F0-87DA-B1D825839C1A}" destId="{977456FC-B8A4-4F26-AF65-DB86401A30B2}" srcOrd="0" destOrd="0" presId="urn:microsoft.com/office/officeart/2018/2/layout/IconVerticalSolidList"/>
    <dgm:cxn modelId="{02BC3A50-BEC6-4E34-854E-27B6156B34A2}" srcId="{F857572C-5306-47F0-87DA-B1D825839C1A}" destId="{E06D88F9-606E-47BB-863F-ED55CE2027E6}" srcOrd="0" destOrd="0" parTransId="{3927E2BE-DAFC-4F0B-96C3-CB81C9E8C99A}" sibTransId="{3D937CB4-1295-43AB-9E2E-BEB9F0496C85}"/>
    <dgm:cxn modelId="{2F6AC456-36B2-47CA-9921-6145DAAED82C}" srcId="{F857572C-5306-47F0-87DA-B1D825839C1A}" destId="{D9E2A387-1A3E-4BBD-AE99-2023A037DA9A}" srcOrd="2" destOrd="0" parTransId="{C3EA1D9B-F33E-4478-8B82-065274F5D5E3}" sibTransId="{532ADD20-BE86-42BC-8B9A-18A75030E6AA}"/>
    <dgm:cxn modelId="{A68C695C-3A14-D943-A761-8F94BC3644B6}" type="presOf" srcId="{957C266B-A85C-4E0E-B829-0490F67EAE2E}" destId="{FC166ED4-12FA-4D20-B047-81A2C7A94EC1}" srcOrd="0" destOrd="0" presId="urn:microsoft.com/office/officeart/2018/2/layout/IconVerticalSolidList"/>
    <dgm:cxn modelId="{75F89577-45E8-4A43-9F57-312EFF5723C5}" type="presOf" srcId="{D9E2A387-1A3E-4BBD-AE99-2023A037DA9A}" destId="{35F47B0C-94B8-46E8-AED1-6EECD60643FC}" srcOrd="0" destOrd="0" presId="urn:microsoft.com/office/officeart/2018/2/layout/IconVerticalSolidList"/>
    <dgm:cxn modelId="{B6C55F78-F0DC-4874-8D10-1DFD96CBA22C}" srcId="{F857572C-5306-47F0-87DA-B1D825839C1A}" destId="{957C266B-A85C-4E0E-B829-0490F67EAE2E}" srcOrd="1" destOrd="0" parTransId="{255BF0CF-E17D-4992-973E-78DC8C503EF5}" sibTransId="{1BB7B309-04F5-4C31-88E9-30D7C28D9C34}"/>
    <dgm:cxn modelId="{9A105EA8-934A-2B40-978E-CEBA5E850573}" type="presOf" srcId="{C23DAAF9-86F2-41B1-B8CC-695A3ED423E2}" destId="{825A0686-C5AB-4DD2-A42F-5DE14445E7E9}" srcOrd="0" destOrd="0" presId="urn:microsoft.com/office/officeart/2018/2/layout/IconVerticalSolidList"/>
    <dgm:cxn modelId="{41BF2EB5-61E9-48BE-A6D8-F93E392906B3}" srcId="{F857572C-5306-47F0-87DA-B1D825839C1A}" destId="{C23DAAF9-86F2-41B1-B8CC-695A3ED423E2}" srcOrd="4" destOrd="0" parTransId="{0CE6BFE0-2F92-40C7-B89F-C0FB781A3E75}" sibTransId="{F21A4178-A047-4619-819F-3E37BF17CF05}"/>
    <dgm:cxn modelId="{A4F496CD-6585-4C2E-9C55-869BC13B768D}" srcId="{F857572C-5306-47F0-87DA-B1D825839C1A}" destId="{309C537A-DCBF-4B42-A3E4-06EBF47F70A5}" srcOrd="3" destOrd="0" parTransId="{9AB2A5BC-115D-48A3-9698-2D67F8492998}" sibTransId="{8AD164BD-93C9-4E17-8BD1-A905AEBF1BBA}"/>
    <dgm:cxn modelId="{B07EC1D5-6DBB-6E4F-B24A-B6B472C5CD4E}" type="presOf" srcId="{E06D88F9-606E-47BB-863F-ED55CE2027E6}" destId="{109D2000-8D66-45F5-A627-060A91D4F5A4}" srcOrd="0" destOrd="0" presId="urn:microsoft.com/office/officeart/2018/2/layout/IconVerticalSolidList"/>
    <dgm:cxn modelId="{C6652CF9-C370-AF47-B610-ABDD708C615C}" type="presOf" srcId="{309C537A-DCBF-4B42-A3E4-06EBF47F70A5}" destId="{94E2E7E5-0936-4D9A-952D-8300DC5EE30D}" srcOrd="0" destOrd="0" presId="urn:microsoft.com/office/officeart/2018/2/layout/IconVerticalSolidList"/>
    <dgm:cxn modelId="{D2FE861B-D1B2-4C4A-A942-98747F5ACB30}" type="presParOf" srcId="{977456FC-B8A4-4F26-AF65-DB86401A30B2}" destId="{D8E69B8B-F641-40DC-821C-0A15F1BEE629}" srcOrd="0" destOrd="0" presId="urn:microsoft.com/office/officeart/2018/2/layout/IconVerticalSolidList"/>
    <dgm:cxn modelId="{817D2DE5-744B-3D49-80E3-54A128106CB5}" type="presParOf" srcId="{D8E69B8B-F641-40DC-821C-0A15F1BEE629}" destId="{35D578DD-DC35-487D-B49C-116DF2D3DFED}" srcOrd="0" destOrd="0" presId="urn:microsoft.com/office/officeart/2018/2/layout/IconVerticalSolidList"/>
    <dgm:cxn modelId="{059A2A73-4F7F-774C-BFE0-2AE4699E6FEC}" type="presParOf" srcId="{D8E69B8B-F641-40DC-821C-0A15F1BEE629}" destId="{932410C8-3BC8-4CA7-B7D4-74DCC98A450B}" srcOrd="1" destOrd="0" presId="urn:microsoft.com/office/officeart/2018/2/layout/IconVerticalSolidList"/>
    <dgm:cxn modelId="{97372ACC-AA86-9046-AE11-5F9994A73C7C}" type="presParOf" srcId="{D8E69B8B-F641-40DC-821C-0A15F1BEE629}" destId="{2AF1A031-4415-4C19-9A43-30FB07CEBABD}" srcOrd="2" destOrd="0" presId="urn:microsoft.com/office/officeart/2018/2/layout/IconVerticalSolidList"/>
    <dgm:cxn modelId="{10E17F88-0DDF-174D-89DD-D5ADE993B110}" type="presParOf" srcId="{D8E69B8B-F641-40DC-821C-0A15F1BEE629}" destId="{109D2000-8D66-45F5-A627-060A91D4F5A4}" srcOrd="3" destOrd="0" presId="urn:microsoft.com/office/officeart/2018/2/layout/IconVerticalSolidList"/>
    <dgm:cxn modelId="{15AF586D-A648-9D48-BB7E-58F5E76FA194}" type="presParOf" srcId="{977456FC-B8A4-4F26-AF65-DB86401A30B2}" destId="{C51A637D-BFD8-483A-8F08-769402FB375F}" srcOrd="1" destOrd="0" presId="urn:microsoft.com/office/officeart/2018/2/layout/IconVerticalSolidList"/>
    <dgm:cxn modelId="{8C927FD1-0516-B945-BFB5-CFEAB571AA00}" type="presParOf" srcId="{977456FC-B8A4-4F26-AF65-DB86401A30B2}" destId="{6631D2B8-75D2-4986-AE3B-F58827EA6650}" srcOrd="2" destOrd="0" presId="urn:microsoft.com/office/officeart/2018/2/layout/IconVerticalSolidList"/>
    <dgm:cxn modelId="{7125A882-22C4-3B40-B779-987B8A35A192}" type="presParOf" srcId="{6631D2B8-75D2-4986-AE3B-F58827EA6650}" destId="{23352454-5A35-423C-8AD3-620F9463F22D}" srcOrd="0" destOrd="0" presId="urn:microsoft.com/office/officeart/2018/2/layout/IconVerticalSolidList"/>
    <dgm:cxn modelId="{02949492-41D3-8C4B-B89C-D3FAD6FDB985}" type="presParOf" srcId="{6631D2B8-75D2-4986-AE3B-F58827EA6650}" destId="{E0AC7C0D-D777-4619-8E06-50F02C30BBC4}" srcOrd="1" destOrd="0" presId="urn:microsoft.com/office/officeart/2018/2/layout/IconVerticalSolidList"/>
    <dgm:cxn modelId="{DBFF30A2-8BD0-0B40-A77B-8AFCE60E871A}" type="presParOf" srcId="{6631D2B8-75D2-4986-AE3B-F58827EA6650}" destId="{6E0B61F4-287F-43E4-9449-6F84A399EF18}" srcOrd="2" destOrd="0" presId="urn:microsoft.com/office/officeart/2018/2/layout/IconVerticalSolidList"/>
    <dgm:cxn modelId="{E5798E2A-39EA-AC46-BF73-66A362CC5618}" type="presParOf" srcId="{6631D2B8-75D2-4986-AE3B-F58827EA6650}" destId="{FC166ED4-12FA-4D20-B047-81A2C7A94EC1}" srcOrd="3" destOrd="0" presId="urn:microsoft.com/office/officeart/2018/2/layout/IconVerticalSolidList"/>
    <dgm:cxn modelId="{5C40C287-E145-1F41-BB14-D22765D92E83}" type="presParOf" srcId="{977456FC-B8A4-4F26-AF65-DB86401A30B2}" destId="{E24CA9C1-63F1-4444-87FE-2085A35E3A54}" srcOrd="3" destOrd="0" presId="urn:microsoft.com/office/officeart/2018/2/layout/IconVerticalSolidList"/>
    <dgm:cxn modelId="{0DE65BDA-D9C7-504F-AE13-FDB5A44E8DEF}" type="presParOf" srcId="{977456FC-B8A4-4F26-AF65-DB86401A30B2}" destId="{A1B54C5C-30EA-4973-BCF7-013232CC5017}" srcOrd="4" destOrd="0" presId="urn:microsoft.com/office/officeart/2018/2/layout/IconVerticalSolidList"/>
    <dgm:cxn modelId="{1862C25A-8BAD-6E4C-AACF-9055D7190B29}" type="presParOf" srcId="{A1B54C5C-30EA-4973-BCF7-013232CC5017}" destId="{25326C66-EA06-4C8A-AE03-51956129F2D8}" srcOrd="0" destOrd="0" presId="urn:microsoft.com/office/officeart/2018/2/layout/IconVerticalSolidList"/>
    <dgm:cxn modelId="{E24F2E01-488C-4343-B271-3A2E6CF7DF1F}" type="presParOf" srcId="{A1B54C5C-30EA-4973-BCF7-013232CC5017}" destId="{81A40D42-A402-4D11-A14B-E42BFAFF8C93}" srcOrd="1" destOrd="0" presId="urn:microsoft.com/office/officeart/2018/2/layout/IconVerticalSolidList"/>
    <dgm:cxn modelId="{A2B6C0BE-ABD9-AE40-86AF-7BF90FD202B6}" type="presParOf" srcId="{A1B54C5C-30EA-4973-BCF7-013232CC5017}" destId="{2BEA43A8-A478-476D-9207-74B7F5955A39}" srcOrd="2" destOrd="0" presId="urn:microsoft.com/office/officeart/2018/2/layout/IconVerticalSolidList"/>
    <dgm:cxn modelId="{1C9E4D6A-431D-414C-B419-3825F536FAB8}" type="presParOf" srcId="{A1B54C5C-30EA-4973-BCF7-013232CC5017}" destId="{35F47B0C-94B8-46E8-AED1-6EECD60643FC}" srcOrd="3" destOrd="0" presId="urn:microsoft.com/office/officeart/2018/2/layout/IconVerticalSolidList"/>
    <dgm:cxn modelId="{CECADE01-F04D-FA47-8F86-7800E6E456E4}" type="presParOf" srcId="{977456FC-B8A4-4F26-AF65-DB86401A30B2}" destId="{E3DB9D02-B6C6-47FF-B1E3-85923DA37D12}" srcOrd="5" destOrd="0" presId="urn:microsoft.com/office/officeart/2018/2/layout/IconVerticalSolidList"/>
    <dgm:cxn modelId="{E279C622-A26D-D14E-BCB6-19B4B349FBC2}" type="presParOf" srcId="{977456FC-B8A4-4F26-AF65-DB86401A30B2}" destId="{EC7B6AF0-090F-4EAB-AA63-0FABAD7FF71D}" srcOrd="6" destOrd="0" presId="urn:microsoft.com/office/officeart/2018/2/layout/IconVerticalSolidList"/>
    <dgm:cxn modelId="{FEFFDE03-7835-8D4A-83BD-ADD1B2AEDBDB}" type="presParOf" srcId="{EC7B6AF0-090F-4EAB-AA63-0FABAD7FF71D}" destId="{41DB9225-D069-494A-9A0A-5AAA66E0F33D}" srcOrd="0" destOrd="0" presId="urn:microsoft.com/office/officeart/2018/2/layout/IconVerticalSolidList"/>
    <dgm:cxn modelId="{ADA3CA9B-742C-F544-BFD6-450D5F0F1A2B}" type="presParOf" srcId="{EC7B6AF0-090F-4EAB-AA63-0FABAD7FF71D}" destId="{BB70AE77-348C-4A25-8773-7D6D8B84293C}" srcOrd="1" destOrd="0" presId="urn:microsoft.com/office/officeart/2018/2/layout/IconVerticalSolidList"/>
    <dgm:cxn modelId="{F53CDD46-65C3-5746-A0C7-C1EE50AA7181}" type="presParOf" srcId="{EC7B6AF0-090F-4EAB-AA63-0FABAD7FF71D}" destId="{2DCE1C8B-A73F-4C23-A0CF-5D112C464C50}" srcOrd="2" destOrd="0" presId="urn:microsoft.com/office/officeart/2018/2/layout/IconVerticalSolidList"/>
    <dgm:cxn modelId="{015649B9-A9C2-EE4D-AB35-632F68570459}" type="presParOf" srcId="{EC7B6AF0-090F-4EAB-AA63-0FABAD7FF71D}" destId="{94E2E7E5-0936-4D9A-952D-8300DC5EE30D}" srcOrd="3" destOrd="0" presId="urn:microsoft.com/office/officeart/2018/2/layout/IconVerticalSolidList"/>
    <dgm:cxn modelId="{F3BC8673-141B-6449-B593-3756035E4E36}" type="presParOf" srcId="{977456FC-B8A4-4F26-AF65-DB86401A30B2}" destId="{5EEF9136-6D6A-492C-9D31-19195A8928BF}" srcOrd="7" destOrd="0" presId="urn:microsoft.com/office/officeart/2018/2/layout/IconVerticalSolidList"/>
    <dgm:cxn modelId="{9400E63A-E165-1241-8CD0-83EC56F808C8}" type="presParOf" srcId="{977456FC-B8A4-4F26-AF65-DB86401A30B2}" destId="{EC4236B8-5497-4E1F-A8F1-30FACD72AA2B}" srcOrd="8" destOrd="0" presId="urn:microsoft.com/office/officeart/2018/2/layout/IconVerticalSolidList"/>
    <dgm:cxn modelId="{5CE0DE81-D3A7-124C-AE12-323AE71E1A16}" type="presParOf" srcId="{EC4236B8-5497-4E1F-A8F1-30FACD72AA2B}" destId="{BE6F7E6E-2E6E-4E09-9214-0A57BCA059A8}" srcOrd="0" destOrd="0" presId="urn:microsoft.com/office/officeart/2018/2/layout/IconVerticalSolidList"/>
    <dgm:cxn modelId="{1A7688BC-08B5-C847-AED7-02C805753530}" type="presParOf" srcId="{EC4236B8-5497-4E1F-A8F1-30FACD72AA2B}" destId="{FA02009B-1D38-44BF-AA29-04E63C32D968}" srcOrd="1" destOrd="0" presId="urn:microsoft.com/office/officeart/2018/2/layout/IconVerticalSolidList"/>
    <dgm:cxn modelId="{6C4CFD24-C6EB-7F43-BEE5-7961556D1287}" type="presParOf" srcId="{EC4236B8-5497-4E1F-A8F1-30FACD72AA2B}" destId="{A1D5A09E-C850-48B2-B265-C51DD8E857BE}" srcOrd="2" destOrd="0" presId="urn:microsoft.com/office/officeart/2018/2/layout/IconVerticalSolidList"/>
    <dgm:cxn modelId="{DC84D9CA-82B3-7E42-B689-BB86587A56C3}" type="presParOf" srcId="{EC4236B8-5497-4E1F-A8F1-30FACD72AA2B}" destId="{825A0686-C5AB-4DD2-A42F-5DE14445E7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A75E1E-7B92-42B2-B914-C9869BCF7CE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E6A8857-5F67-4E65-BBFC-88F6FE857A44}">
      <dgm:prSet/>
      <dgm:spPr/>
      <dgm:t>
        <a:bodyPr/>
        <a:lstStyle/>
        <a:p>
          <a:pPr>
            <a:lnSpc>
              <a:spcPct val="100000"/>
            </a:lnSpc>
          </a:pPr>
          <a:r>
            <a:rPr lang="en-NL" dirty="0"/>
            <a:t>If Greenability Properties and Metrics are improved, all refactorings are easier to implement.</a:t>
          </a:r>
          <a:endParaRPr lang="en-US" dirty="0"/>
        </a:p>
      </dgm:t>
    </dgm:pt>
    <dgm:pt modelId="{13A40DE2-9C8F-4CC3-B9CC-9CD23312B2E2}" type="parTrans" cxnId="{D30243C4-B5F8-4E68-9902-2426EE589E34}">
      <dgm:prSet/>
      <dgm:spPr/>
      <dgm:t>
        <a:bodyPr/>
        <a:lstStyle/>
        <a:p>
          <a:endParaRPr lang="en-US"/>
        </a:p>
      </dgm:t>
    </dgm:pt>
    <dgm:pt modelId="{D25AAFD6-EEE1-4A14-9766-E9425A7950B8}" type="sibTrans" cxnId="{D30243C4-B5F8-4E68-9902-2426EE589E34}">
      <dgm:prSet/>
      <dgm:spPr/>
      <dgm:t>
        <a:bodyPr/>
        <a:lstStyle/>
        <a:p>
          <a:endParaRPr lang="en-US"/>
        </a:p>
      </dgm:t>
    </dgm:pt>
    <dgm:pt modelId="{E8836937-49DD-437E-A278-C640950B893B}">
      <dgm:prSet/>
      <dgm:spPr/>
      <dgm:t>
        <a:bodyPr/>
        <a:lstStyle/>
        <a:p>
          <a:pPr>
            <a:lnSpc>
              <a:spcPct val="100000"/>
            </a:lnSpc>
          </a:pPr>
          <a:r>
            <a:rPr lang="en-NL" dirty="0"/>
            <a:t>The model is based on standardised concepts and combines mutliple definitions of effort.</a:t>
          </a:r>
          <a:endParaRPr lang="en-US" dirty="0"/>
        </a:p>
      </dgm:t>
    </dgm:pt>
    <dgm:pt modelId="{D347B7ED-3D0B-4712-84E1-E27C1051ECAD}" type="parTrans" cxnId="{7F8A780C-8931-4B2D-8B92-C408F75A94AA}">
      <dgm:prSet/>
      <dgm:spPr/>
      <dgm:t>
        <a:bodyPr/>
        <a:lstStyle/>
        <a:p>
          <a:endParaRPr lang="en-US"/>
        </a:p>
      </dgm:t>
    </dgm:pt>
    <dgm:pt modelId="{138DE01C-1E84-488E-8271-CAB22DB2DE0F}" type="sibTrans" cxnId="{7F8A780C-8931-4B2D-8B92-C408F75A94AA}">
      <dgm:prSet/>
      <dgm:spPr/>
      <dgm:t>
        <a:bodyPr/>
        <a:lstStyle/>
        <a:p>
          <a:endParaRPr lang="en-US"/>
        </a:p>
      </dgm:t>
    </dgm:pt>
    <dgm:pt modelId="{CDC94A61-9F32-4641-BB06-F96A400511AC}">
      <dgm:prSet/>
      <dgm:spPr/>
      <dgm:t>
        <a:bodyPr/>
        <a:lstStyle/>
        <a:p>
          <a:pPr>
            <a:lnSpc>
              <a:spcPct val="100000"/>
            </a:lnSpc>
          </a:pPr>
          <a:r>
            <a:rPr lang="en-NL" dirty="0"/>
            <a:t>Encourages further research and improvements in Software Sustainability.</a:t>
          </a:r>
          <a:endParaRPr lang="en-US" dirty="0"/>
        </a:p>
      </dgm:t>
    </dgm:pt>
    <dgm:pt modelId="{BA295A34-59BA-41C2-A9D4-8DB5D03E8EEE}" type="parTrans" cxnId="{E315FA4E-730D-46DC-A894-C44550CA260C}">
      <dgm:prSet/>
      <dgm:spPr/>
      <dgm:t>
        <a:bodyPr/>
        <a:lstStyle/>
        <a:p>
          <a:endParaRPr lang="en-US"/>
        </a:p>
      </dgm:t>
    </dgm:pt>
    <dgm:pt modelId="{8CEE76FB-61CE-4D8B-8398-FFB32ED13C49}" type="sibTrans" cxnId="{E315FA4E-730D-46DC-A894-C44550CA260C}">
      <dgm:prSet/>
      <dgm:spPr/>
      <dgm:t>
        <a:bodyPr/>
        <a:lstStyle/>
        <a:p>
          <a:endParaRPr lang="en-US"/>
        </a:p>
      </dgm:t>
    </dgm:pt>
    <dgm:pt modelId="{F5F6E98A-4E58-4DF0-A900-3AA3798BCAAE}" type="pres">
      <dgm:prSet presAssocID="{24A75E1E-7B92-42B2-B914-C9869BCF7CE8}" presName="root" presStyleCnt="0">
        <dgm:presLayoutVars>
          <dgm:dir/>
          <dgm:resizeHandles val="exact"/>
        </dgm:presLayoutVars>
      </dgm:prSet>
      <dgm:spPr/>
    </dgm:pt>
    <dgm:pt modelId="{EC9529FB-2B41-4520-A25E-33C82BB95718}" type="pres">
      <dgm:prSet presAssocID="{2E6A8857-5F67-4E65-BBFC-88F6FE857A44}" presName="compNode" presStyleCnt="0"/>
      <dgm:spPr/>
    </dgm:pt>
    <dgm:pt modelId="{15D3F934-C8E5-43AE-B689-A24812F614B8}" type="pres">
      <dgm:prSet presAssocID="{2E6A8857-5F67-4E65-BBFC-88F6FE857A44}" presName="bgRect" presStyleLbl="bgShp" presStyleIdx="0" presStyleCnt="3"/>
      <dgm:spPr/>
    </dgm:pt>
    <dgm:pt modelId="{0B8A6C46-0D51-4BEB-89CA-B9CEFB4E3947}" type="pres">
      <dgm:prSet presAssocID="{2E6A8857-5F67-4E65-BBFC-88F6FE857A4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35F7223-2903-40B0-AD9B-A27BE5943B96}" type="pres">
      <dgm:prSet presAssocID="{2E6A8857-5F67-4E65-BBFC-88F6FE857A44}" presName="spaceRect" presStyleCnt="0"/>
      <dgm:spPr/>
    </dgm:pt>
    <dgm:pt modelId="{2CBF1628-C4D4-4E94-ADE7-883AD0EDA24A}" type="pres">
      <dgm:prSet presAssocID="{2E6A8857-5F67-4E65-BBFC-88F6FE857A44}" presName="parTx" presStyleLbl="revTx" presStyleIdx="0" presStyleCnt="3">
        <dgm:presLayoutVars>
          <dgm:chMax val="0"/>
          <dgm:chPref val="0"/>
        </dgm:presLayoutVars>
      </dgm:prSet>
      <dgm:spPr/>
    </dgm:pt>
    <dgm:pt modelId="{C19BC467-819D-43AC-BE03-42B2515882FB}" type="pres">
      <dgm:prSet presAssocID="{D25AAFD6-EEE1-4A14-9766-E9425A7950B8}" presName="sibTrans" presStyleCnt="0"/>
      <dgm:spPr/>
    </dgm:pt>
    <dgm:pt modelId="{3E4DD2AD-BEC6-491F-93EC-2941BA9BF4AD}" type="pres">
      <dgm:prSet presAssocID="{E8836937-49DD-437E-A278-C640950B893B}" presName="compNode" presStyleCnt="0"/>
      <dgm:spPr/>
    </dgm:pt>
    <dgm:pt modelId="{185433FD-1A69-4203-A6B3-6D8F1BF71B1B}" type="pres">
      <dgm:prSet presAssocID="{E8836937-49DD-437E-A278-C640950B893B}" presName="bgRect" presStyleLbl="bgShp" presStyleIdx="1" presStyleCnt="3"/>
      <dgm:spPr/>
    </dgm:pt>
    <dgm:pt modelId="{386D555E-F62D-4C64-BB49-1EA456111B41}" type="pres">
      <dgm:prSet presAssocID="{E8836937-49DD-437E-A278-C640950B893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8609901-91A5-48A8-A50A-4020EA2A18D1}" type="pres">
      <dgm:prSet presAssocID="{E8836937-49DD-437E-A278-C640950B893B}" presName="spaceRect" presStyleCnt="0"/>
      <dgm:spPr/>
    </dgm:pt>
    <dgm:pt modelId="{6A91D5EC-73D8-4FEE-90C6-D7A23CF5DD4F}" type="pres">
      <dgm:prSet presAssocID="{E8836937-49DD-437E-A278-C640950B893B}" presName="parTx" presStyleLbl="revTx" presStyleIdx="1" presStyleCnt="3">
        <dgm:presLayoutVars>
          <dgm:chMax val="0"/>
          <dgm:chPref val="0"/>
        </dgm:presLayoutVars>
      </dgm:prSet>
      <dgm:spPr/>
    </dgm:pt>
    <dgm:pt modelId="{24E4E67D-A727-4F7C-9087-D107A9211A10}" type="pres">
      <dgm:prSet presAssocID="{138DE01C-1E84-488E-8271-CAB22DB2DE0F}" presName="sibTrans" presStyleCnt="0"/>
      <dgm:spPr/>
    </dgm:pt>
    <dgm:pt modelId="{0376382C-0E32-4E5E-9675-0AF786497D65}" type="pres">
      <dgm:prSet presAssocID="{CDC94A61-9F32-4641-BB06-F96A400511AC}" presName="compNode" presStyleCnt="0"/>
      <dgm:spPr/>
    </dgm:pt>
    <dgm:pt modelId="{724D41B9-6E5A-45AC-ACBF-73A5AD187704}" type="pres">
      <dgm:prSet presAssocID="{CDC94A61-9F32-4641-BB06-F96A400511AC}" presName="bgRect" presStyleLbl="bgShp" presStyleIdx="2" presStyleCnt="3"/>
      <dgm:spPr/>
    </dgm:pt>
    <dgm:pt modelId="{92759DC8-7FAE-4DE0-BE20-E308B0925947}" type="pres">
      <dgm:prSet presAssocID="{CDC94A61-9F32-4641-BB06-F96A400511A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43B5E3C-C423-4136-A741-8DD08D098738}" type="pres">
      <dgm:prSet presAssocID="{CDC94A61-9F32-4641-BB06-F96A400511AC}" presName="spaceRect" presStyleCnt="0"/>
      <dgm:spPr/>
    </dgm:pt>
    <dgm:pt modelId="{6B4D84AB-DAE4-4F5D-889E-FF6C3A17CE4C}" type="pres">
      <dgm:prSet presAssocID="{CDC94A61-9F32-4641-BB06-F96A400511A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279D706-EF90-0E4C-B2CC-41B98E3B738C}" type="presOf" srcId="{24A75E1E-7B92-42B2-B914-C9869BCF7CE8}" destId="{F5F6E98A-4E58-4DF0-A900-3AA3798BCAAE}" srcOrd="0" destOrd="0" presId="urn:microsoft.com/office/officeart/2018/2/layout/IconVerticalSolidList"/>
    <dgm:cxn modelId="{7F8A780C-8931-4B2D-8B92-C408F75A94AA}" srcId="{24A75E1E-7B92-42B2-B914-C9869BCF7CE8}" destId="{E8836937-49DD-437E-A278-C640950B893B}" srcOrd="1" destOrd="0" parTransId="{D347B7ED-3D0B-4712-84E1-E27C1051ECAD}" sibTransId="{138DE01C-1E84-488E-8271-CAB22DB2DE0F}"/>
    <dgm:cxn modelId="{E315FA4E-730D-46DC-A894-C44550CA260C}" srcId="{24A75E1E-7B92-42B2-B914-C9869BCF7CE8}" destId="{CDC94A61-9F32-4641-BB06-F96A400511AC}" srcOrd="2" destOrd="0" parTransId="{BA295A34-59BA-41C2-A9D4-8DB5D03E8EEE}" sibTransId="{8CEE76FB-61CE-4D8B-8398-FFB32ED13C49}"/>
    <dgm:cxn modelId="{7C41FD75-4A8F-024E-9B82-8149D81D274A}" type="presOf" srcId="{2E6A8857-5F67-4E65-BBFC-88F6FE857A44}" destId="{2CBF1628-C4D4-4E94-ADE7-883AD0EDA24A}" srcOrd="0" destOrd="0" presId="urn:microsoft.com/office/officeart/2018/2/layout/IconVerticalSolidList"/>
    <dgm:cxn modelId="{A97F877B-30BB-7247-A552-218C51E183FF}" type="presOf" srcId="{CDC94A61-9F32-4641-BB06-F96A400511AC}" destId="{6B4D84AB-DAE4-4F5D-889E-FF6C3A17CE4C}" srcOrd="0" destOrd="0" presId="urn:microsoft.com/office/officeart/2018/2/layout/IconVerticalSolidList"/>
    <dgm:cxn modelId="{D30243C4-B5F8-4E68-9902-2426EE589E34}" srcId="{24A75E1E-7B92-42B2-B914-C9869BCF7CE8}" destId="{2E6A8857-5F67-4E65-BBFC-88F6FE857A44}" srcOrd="0" destOrd="0" parTransId="{13A40DE2-9C8F-4CC3-B9CC-9CD23312B2E2}" sibTransId="{D25AAFD6-EEE1-4A14-9766-E9425A7950B8}"/>
    <dgm:cxn modelId="{8A1D99EC-DA39-0D41-B4B4-B27053544890}" type="presOf" srcId="{E8836937-49DD-437E-A278-C640950B893B}" destId="{6A91D5EC-73D8-4FEE-90C6-D7A23CF5DD4F}" srcOrd="0" destOrd="0" presId="urn:microsoft.com/office/officeart/2018/2/layout/IconVerticalSolidList"/>
    <dgm:cxn modelId="{640E47DA-69A8-7044-95FF-B786C6E8775E}" type="presParOf" srcId="{F5F6E98A-4E58-4DF0-A900-3AA3798BCAAE}" destId="{EC9529FB-2B41-4520-A25E-33C82BB95718}" srcOrd="0" destOrd="0" presId="urn:microsoft.com/office/officeart/2018/2/layout/IconVerticalSolidList"/>
    <dgm:cxn modelId="{31082173-6436-2944-A73A-EDCAC990B8AC}" type="presParOf" srcId="{EC9529FB-2B41-4520-A25E-33C82BB95718}" destId="{15D3F934-C8E5-43AE-B689-A24812F614B8}" srcOrd="0" destOrd="0" presId="urn:microsoft.com/office/officeart/2018/2/layout/IconVerticalSolidList"/>
    <dgm:cxn modelId="{06092ACC-8B90-B34E-A52D-94A5AFAA730C}" type="presParOf" srcId="{EC9529FB-2B41-4520-A25E-33C82BB95718}" destId="{0B8A6C46-0D51-4BEB-89CA-B9CEFB4E3947}" srcOrd="1" destOrd="0" presId="urn:microsoft.com/office/officeart/2018/2/layout/IconVerticalSolidList"/>
    <dgm:cxn modelId="{50F208CC-A7A3-B346-B786-51B65D27728A}" type="presParOf" srcId="{EC9529FB-2B41-4520-A25E-33C82BB95718}" destId="{D35F7223-2903-40B0-AD9B-A27BE5943B96}" srcOrd="2" destOrd="0" presId="urn:microsoft.com/office/officeart/2018/2/layout/IconVerticalSolidList"/>
    <dgm:cxn modelId="{348BF649-CD5B-8C4A-A859-81E327244CCE}" type="presParOf" srcId="{EC9529FB-2B41-4520-A25E-33C82BB95718}" destId="{2CBF1628-C4D4-4E94-ADE7-883AD0EDA24A}" srcOrd="3" destOrd="0" presId="urn:microsoft.com/office/officeart/2018/2/layout/IconVerticalSolidList"/>
    <dgm:cxn modelId="{5DF43E7F-A0E4-0A4B-8762-B20638110B11}" type="presParOf" srcId="{F5F6E98A-4E58-4DF0-A900-3AA3798BCAAE}" destId="{C19BC467-819D-43AC-BE03-42B2515882FB}" srcOrd="1" destOrd="0" presId="urn:microsoft.com/office/officeart/2018/2/layout/IconVerticalSolidList"/>
    <dgm:cxn modelId="{AEFE7A76-442A-494F-A1D9-CC741F1AF232}" type="presParOf" srcId="{F5F6E98A-4E58-4DF0-A900-3AA3798BCAAE}" destId="{3E4DD2AD-BEC6-491F-93EC-2941BA9BF4AD}" srcOrd="2" destOrd="0" presId="urn:microsoft.com/office/officeart/2018/2/layout/IconVerticalSolidList"/>
    <dgm:cxn modelId="{700A88DE-B5C1-C349-97FE-BDFFBE04FD6D}" type="presParOf" srcId="{3E4DD2AD-BEC6-491F-93EC-2941BA9BF4AD}" destId="{185433FD-1A69-4203-A6B3-6D8F1BF71B1B}" srcOrd="0" destOrd="0" presId="urn:microsoft.com/office/officeart/2018/2/layout/IconVerticalSolidList"/>
    <dgm:cxn modelId="{87340315-4258-CF47-9C66-1B8209D85900}" type="presParOf" srcId="{3E4DD2AD-BEC6-491F-93EC-2941BA9BF4AD}" destId="{386D555E-F62D-4C64-BB49-1EA456111B41}" srcOrd="1" destOrd="0" presId="urn:microsoft.com/office/officeart/2018/2/layout/IconVerticalSolidList"/>
    <dgm:cxn modelId="{E3E37918-7C8A-F84F-B889-A925602FFD06}" type="presParOf" srcId="{3E4DD2AD-BEC6-491F-93EC-2941BA9BF4AD}" destId="{D8609901-91A5-48A8-A50A-4020EA2A18D1}" srcOrd="2" destOrd="0" presId="urn:microsoft.com/office/officeart/2018/2/layout/IconVerticalSolidList"/>
    <dgm:cxn modelId="{544F3581-65C6-E34A-91A1-FB9711A737F8}" type="presParOf" srcId="{3E4DD2AD-BEC6-491F-93EC-2941BA9BF4AD}" destId="{6A91D5EC-73D8-4FEE-90C6-D7A23CF5DD4F}" srcOrd="3" destOrd="0" presId="urn:microsoft.com/office/officeart/2018/2/layout/IconVerticalSolidList"/>
    <dgm:cxn modelId="{A0D9FCD1-4843-2349-AFAA-56103A7D3F16}" type="presParOf" srcId="{F5F6E98A-4E58-4DF0-A900-3AA3798BCAAE}" destId="{24E4E67D-A727-4F7C-9087-D107A9211A10}" srcOrd="3" destOrd="0" presId="urn:microsoft.com/office/officeart/2018/2/layout/IconVerticalSolidList"/>
    <dgm:cxn modelId="{C747AD3A-D6A2-444B-A427-A9D7DD5ED432}" type="presParOf" srcId="{F5F6E98A-4E58-4DF0-A900-3AA3798BCAAE}" destId="{0376382C-0E32-4E5E-9675-0AF786497D65}" srcOrd="4" destOrd="0" presId="urn:microsoft.com/office/officeart/2018/2/layout/IconVerticalSolidList"/>
    <dgm:cxn modelId="{751C54DF-64EF-464C-BCFA-7D5BB70AFCB5}" type="presParOf" srcId="{0376382C-0E32-4E5E-9675-0AF786497D65}" destId="{724D41B9-6E5A-45AC-ACBF-73A5AD187704}" srcOrd="0" destOrd="0" presId="urn:microsoft.com/office/officeart/2018/2/layout/IconVerticalSolidList"/>
    <dgm:cxn modelId="{D86658B4-AD4E-8047-A635-0DDE7B25BE95}" type="presParOf" srcId="{0376382C-0E32-4E5E-9675-0AF786497D65}" destId="{92759DC8-7FAE-4DE0-BE20-E308B0925947}" srcOrd="1" destOrd="0" presId="urn:microsoft.com/office/officeart/2018/2/layout/IconVerticalSolidList"/>
    <dgm:cxn modelId="{A23BFCEA-53BA-3049-8609-E74FF0553FE7}" type="presParOf" srcId="{0376382C-0E32-4E5E-9675-0AF786497D65}" destId="{B43B5E3C-C423-4136-A741-8DD08D098738}" srcOrd="2" destOrd="0" presId="urn:microsoft.com/office/officeart/2018/2/layout/IconVerticalSolidList"/>
    <dgm:cxn modelId="{7D1EBC91-33B6-F14D-B87C-996330BDD77F}" type="presParOf" srcId="{0376382C-0E32-4E5E-9675-0AF786497D65}" destId="{6B4D84AB-DAE4-4F5D-889E-FF6C3A17CE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AA376-3D67-4604-8DBE-D5ECA1420C09}">
      <dsp:nvSpPr>
        <dsp:cNvPr id="0" name=""/>
        <dsp:cNvSpPr/>
      </dsp:nvSpPr>
      <dsp:spPr>
        <a:xfrm>
          <a:off x="0" y="604"/>
          <a:ext cx="11232000" cy="14139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81EABA-CAB3-43FA-B457-BC6F5300601D}">
      <dsp:nvSpPr>
        <dsp:cNvPr id="0" name=""/>
        <dsp:cNvSpPr/>
      </dsp:nvSpPr>
      <dsp:spPr>
        <a:xfrm>
          <a:off x="427716" y="318740"/>
          <a:ext cx="777667" cy="7776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962A5-C98A-4DF6-9C1F-701EA8F99A6D}">
      <dsp:nvSpPr>
        <dsp:cNvPr id="0" name=""/>
        <dsp:cNvSpPr/>
      </dsp:nvSpPr>
      <dsp:spPr>
        <a:xfrm>
          <a:off x="1633101" y="604"/>
          <a:ext cx="9598898" cy="1413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42" tIns="149642" rIns="149642" bIns="1496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/>
            <a:t>Sustainable Software </a:t>
          </a:r>
          <a:r>
            <a:rPr lang="en-GB" sz="2500" kern="1200"/>
            <a:t>is </a:t>
          </a:r>
          <a:r>
            <a:rPr lang="en-GB" sz="2500" i="1" kern="1200"/>
            <a:t>software that minimizes its negative impacts on the environment, economy, and society throughout its life cycle.</a:t>
          </a:r>
          <a:endParaRPr lang="en-US" sz="2500" kern="1200"/>
        </a:p>
      </dsp:txBody>
      <dsp:txXfrm>
        <a:off x="1633101" y="604"/>
        <a:ext cx="9598898" cy="1413940"/>
      </dsp:txXfrm>
    </dsp:sp>
    <dsp:sp modelId="{BE3F5376-7D52-45A2-940F-53A9DB2016AB}">
      <dsp:nvSpPr>
        <dsp:cNvPr id="0" name=""/>
        <dsp:cNvSpPr/>
      </dsp:nvSpPr>
      <dsp:spPr>
        <a:xfrm>
          <a:off x="0" y="1768029"/>
          <a:ext cx="11232000" cy="14139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EDC90-39CD-4475-A468-170EB3F7F7C9}">
      <dsp:nvSpPr>
        <dsp:cNvPr id="0" name=""/>
        <dsp:cNvSpPr/>
      </dsp:nvSpPr>
      <dsp:spPr>
        <a:xfrm>
          <a:off x="427716" y="2086166"/>
          <a:ext cx="777667" cy="7776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1BA1A5-D6C4-446A-9F51-770DE3B48DAE}">
      <dsp:nvSpPr>
        <dsp:cNvPr id="0" name=""/>
        <dsp:cNvSpPr/>
      </dsp:nvSpPr>
      <dsp:spPr>
        <a:xfrm>
          <a:off x="1633101" y="1768029"/>
          <a:ext cx="9598898" cy="1413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42" tIns="149642" rIns="149642" bIns="1496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/>
            <a:t>The Corporate Sustainability Reporting Directive (CSRD) </a:t>
          </a:r>
          <a:r>
            <a:rPr lang="en-GB" sz="2500" kern="1200"/>
            <a:t>is a new European Union (EU) legislation that requires all large companies to publish regular reports on their social and environmental impact.</a:t>
          </a:r>
          <a:endParaRPr lang="en-US" sz="2500" kern="1200"/>
        </a:p>
      </dsp:txBody>
      <dsp:txXfrm>
        <a:off x="1633101" y="1768029"/>
        <a:ext cx="9598898" cy="1413940"/>
      </dsp:txXfrm>
    </dsp:sp>
    <dsp:sp modelId="{D0F8EC61-705C-4DA6-A8E9-DE1E7732F081}">
      <dsp:nvSpPr>
        <dsp:cNvPr id="0" name=""/>
        <dsp:cNvSpPr/>
      </dsp:nvSpPr>
      <dsp:spPr>
        <a:xfrm>
          <a:off x="0" y="3535455"/>
          <a:ext cx="11232000" cy="14139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B8D51C-408E-4872-A0D6-1AA69FD0997B}">
      <dsp:nvSpPr>
        <dsp:cNvPr id="0" name=""/>
        <dsp:cNvSpPr/>
      </dsp:nvSpPr>
      <dsp:spPr>
        <a:xfrm>
          <a:off x="427716" y="3853591"/>
          <a:ext cx="777667" cy="7776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3AC945-D3EF-4A3D-BC9A-26536DD6428D}">
      <dsp:nvSpPr>
        <dsp:cNvPr id="0" name=""/>
        <dsp:cNvSpPr/>
      </dsp:nvSpPr>
      <dsp:spPr>
        <a:xfrm>
          <a:off x="1633101" y="3535455"/>
          <a:ext cx="9598898" cy="1413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42" tIns="149642" rIns="149642" bIns="1496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 dirty="0"/>
            <a:t>“Greenability” </a:t>
          </a:r>
          <a:r>
            <a:rPr lang="en-GB" sz="2500" kern="1200" dirty="0"/>
            <a:t>refers to the </a:t>
          </a:r>
          <a:r>
            <a:rPr lang="en-GB" sz="2500" i="1" kern="1200" dirty="0"/>
            <a:t>ability of software to become more sustainable through the </a:t>
          </a:r>
          <a:r>
            <a:rPr lang="en-GB" sz="2500" b="1" i="1" kern="1200" dirty="0"/>
            <a:t>ease</a:t>
          </a:r>
          <a:r>
            <a:rPr lang="en-GB" sz="2500" i="1" kern="1200" dirty="0"/>
            <a:t> of implementing green software refactorings that reduce energy consumption. </a:t>
          </a:r>
          <a:r>
            <a:rPr lang="en-NL" sz="2500" i="1" kern="1200" dirty="0"/>
            <a:t> </a:t>
          </a:r>
          <a:endParaRPr lang="en-US" sz="2500" kern="1200" dirty="0"/>
        </a:p>
      </dsp:txBody>
      <dsp:txXfrm>
        <a:off x="1633101" y="3535455"/>
        <a:ext cx="9598898" cy="14139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6B249A-1E98-5D40-AEE6-ED55B3B80538}">
      <dsp:nvSpPr>
        <dsp:cNvPr id="0" name=""/>
        <dsp:cNvSpPr/>
      </dsp:nvSpPr>
      <dsp:spPr>
        <a:xfrm>
          <a:off x="0" y="0"/>
          <a:ext cx="8985569" cy="10937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2600" kern="1200" dirty="0">
              <a:solidFill>
                <a:srgbClr val="1E354B"/>
              </a:solidFill>
            </a:rPr>
            <a:t>Greenability Model: Properties and Metrics</a:t>
          </a:r>
          <a:endParaRPr lang="en-US" sz="2600" kern="1200" dirty="0">
            <a:solidFill>
              <a:srgbClr val="1E354B"/>
            </a:solidFill>
          </a:endParaRPr>
        </a:p>
      </dsp:txBody>
      <dsp:txXfrm>
        <a:off x="32036" y="32036"/>
        <a:ext cx="7712868" cy="1029710"/>
      </dsp:txXfrm>
    </dsp:sp>
    <dsp:sp modelId="{EBF23D41-5D78-1248-96A4-DC240804A2A1}">
      <dsp:nvSpPr>
        <dsp:cNvPr id="0" name=""/>
        <dsp:cNvSpPr/>
      </dsp:nvSpPr>
      <dsp:spPr>
        <a:xfrm>
          <a:off x="752541" y="1292651"/>
          <a:ext cx="8985569" cy="10937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2600" kern="1200" dirty="0">
              <a:solidFill>
                <a:srgbClr val="1E354B"/>
              </a:solidFill>
            </a:rPr>
            <a:t>Correlation between Greenability Properties and Metrics, and the Effort required for Code Refactorings</a:t>
          </a:r>
          <a:endParaRPr lang="en-US" sz="2600" kern="1200" dirty="0">
            <a:solidFill>
              <a:srgbClr val="1E354B"/>
            </a:solidFill>
          </a:endParaRPr>
        </a:p>
      </dsp:txBody>
      <dsp:txXfrm>
        <a:off x="784577" y="1324687"/>
        <a:ext cx="7457997" cy="1029710"/>
      </dsp:txXfrm>
    </dsp:sp>
    <dsp:sp modelId="{C353FE30-E77A-5B41-9686-6BB386D3AA59}">
      <dsp:nvSpPr>
        <dsp:cNvPr id="0" name=""/>
        <dsp:cNvSpPr/>
      </dsp:nvSpPr>
      <dsp:spPr>
        <a:xfrm>
          <a:off x="1493850" y="2585303"/>
          <a:ext cx="8985569" cy="10937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2600" kern="1200" dirty="0">
              <a:solidFill>
                <a:srgbClr val="1E354B"/>
              </a:solidFill>
            </a:rPr>
            <a:t>Survey gathering software developer’s Percieved Effort for code refactorings</a:t>
          </a:r>
          <a:endParaRPr lang="en-US" sz="2600" kern="1200" dirty="0">
            <a:solidFill>
              <a:srgbClr val="1E354B"/>
            </a:solidFill>
          </a:endParaRPr>
        </a:p>
      </dsp:txBody>
      <dsp:txXfrm>
        <a:off x="1525886" y="2617339"/>
        <a:ext cx="7469229" cy="1029710"/>
      </dsp:txXfrm>
    </dsp:sp>
    <dsp:sp modelId="{4AF8E660-4B5E-AC42-834D-9C7D4FD38B81}">
      <dsp:nvSpPr>
        <dsp:cNvPr id="0" name=""/>
        <dsp:cNvSpPr/>
      </dsp:nvSpPr>
      <dsp:spPr>
        <a:xfrm>
          <a:off x="2246392" y="3877954"/>
          <a:ext cx="8985569" cy="10937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rgbClr val="1E354B"/>
              </a:solidFill>
            </a:rPr>
            <a:t>Comparison of Measured and Perceived Effort</a:t>
          </a:r>
        </a:p>
      </dsp:txBody>
      <dsp:txXfrm>
        <a:off x="2278428" y="3909990"/>
        <a:ext cx="7457997" cy="1029710"/>
      </dsp:txXfrm>
    </dsp:sp>
    <dsp:sp modelId="{21B411EB-757B-9C43-9A59-086849FEEE38}">
      <dsp:nvSpPr>
        <dsp:cNvPr id="0" name=""/>
        <dsp:cNvSpPr/>
      </dsp:nvSpPr>
      <dsp:spPr>
        <a:xfrm>
          <a:off x="8274611" y="837737"/>
          <a:ext cx="710958" cy="710958"/>
        </a:xfrm>
        <a:prstGeom prst="downArrow">
          <a:avLst>
            <a:gd name="adj1" fmla="val 55000"/>
            <a:gd name="adj2" fmla="val 45000"/>
          </a:avLst>
        </a:prstGeom>
        <a:solidFill>
          <a:srgbClr val="1E354B">
            <a:alpha val="90000"/>
          </a:srgbClr>
        </a:solidFill>
        <a:ln w="12700" cap="flat" cmpd="sng" algn="ctr">
          <a:solidFill>
            <a:srgbClr val="1E354B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rgbClr val="1E354B"/>
            </a:solidFill>
          </a:endParaRPr>
        </a:p>
      </dsp:txBody>
      <dsp:txXfrm>
        <a:off x="8434577" y="837737"/>
        <a:ext cx="391026" cy="534996"/>
      </dsp:txXfrm>
    </dsp:sp>
    <dsp:sp modelId="{E7431B9B-855A-5845-BB98-C952DC5C306B}">
      <dsp:nvSpPr>
        <dsp:cNvPr id="0" name=""/>
        <dsp:cNvSpPr/>
      </dsp:nvSpPr>
      <dsp:spPr>
        <a:xfrm>
          <a:off x="9027152" y="2130389"/>
          <a:ext cx="710958" cy="710958"/>
        </a:xfrm>
        <a:prstGeom prst="downArrow">
          <a:avLst>
            <a:gd name="adj1" fmla="val 55000"/>
            <a:gd name="adj2" fmla="val 45000"/>
          </a:avLst>
        </a:prstGeom>
        <a:solidFill>
          <a:srgbClr val="1E354B">
            <a:alpha val="90000"/>
          </a:srgbClr>
        </a:solidFill>
        <a:ln w="12700" cap="flat" cmpd="sng" algn="ctr">
          <a:solidFill>
            <a:srgbClr val="1E354B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rgbClr val="1E354B"/>
            </a:solidFill>
          </a:endParaRPr>
        </a:p>
      </dsp:txBody>
      <dsp:txXfrm>
        <a:off x="9187118" y="2130389"/>
        <a:ext cx="391026" cy="534996"/>
      </dsp:txXfrm>
    </dsp:sp>
    <dsp:sp modelId="{7C406365-FB24-EF46-B5E0-E6FB74FEC0AE}">
      <dsp:nvSpPr>
        <dsp:cNvPr id="0" name=""/>
        <dsp:cNvSpPr/>
      </dsp:nvSpPr>
      <dsp:spPr>
        <a:xfrm>
          <a:off x="9768462" y="3423040"/>
          <a:ext cx="710958" cy="710958"/>
        </a:xfrm>
        <a:prstGeom prst="downArrow">
          <a:avLst>
            <a:gd name="adj1" fmla="val 55000"/>
            <a:gd name="adj2" fmla="val 45000"/>
          </a:avLst>
        </a:prstGeom>
        <a:solidFill>
          <a:srgbClr val="1E354B">
            <a:alpha val="90000"/>
          </a:srgbClr>
        </a:solidFill>
        <a:ln w="12700" cap="flat" cmpd="sng" algn="ctr">
          <a:solidFill>
            <a:srgbClr val="1E354B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rgbClr val="1E354B"/>
            </a:solidFill>
          </a:endParaRPr>
        </a:p>
      </dsp:txBody>
      <dsp:txXfrm>
        <a:off x="9928428" y="3423040"/>
        <a:ext cx="391026" cy="5349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982744-1401-4917-9DC6-2F45968E8166}">
      <dsp:nvSpPr>
        <dsp:cNvPr id="0" name=""/>
        <dsp:cNvSpPr/>
      </dsp:nvSpPr>
      <dsp:spPr>
        <a:xfrm>
          <a:off x="866868" y="1418856"/>
          <a:ext cx="1075275" cy="10752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96188-DA03-4366-BC74-E5877863E9BF}">
      <dsp:nvSpPr>
        <dsp:cNvPr id="0" name=""/>
        <dsp:cNvSpPr/>
      </dsp:nvSpPr>
      <dsp:spPr>
        <a:xfrm>
          <a:off x="209756" y="2811143"/>
          <a:ext cx="2389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900" kern="1200"/>
            <a:t>Low number of data points</a:t>
          </a:r>
          <a:endParaRPr lang="en-US" sz="1900" kern="1200"/>
        </a:p>
      </dsp:txBody>
      <dsp:txXfrm>
        <a:off x="209756" y="2811143"/>
        <a:ext cx="2389500" cy="720000"/>
      </dsp:txXfrm>
    </dsp:sp>
    <dsp:sp modelId="{34E0AA52-E9A1-4831-92BE-8765F47914C6}">
      <dsp:nvSpPr>
        <dsp:cNvPr id="0" name=""/>
        <dsp:cNvSpPr/>
      </dsp:nvSpPr>
      <dsp:spPr>
        <a:xfrm>
          <a:off x="3674531" y="1418856"/>
          <a:ext cx="1075275" cy="10752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29CEB2-1BBB-4589-B262-97DBD9F3A328}">
      <dsp:nvSpPr>
        <dsp:cNvPr id="0" name=""/>
        <dsp:cNvSpPr/>
      </dsp:nvSpPr>
      <dsp:spPr>
        <a:xfrm>
          <a:off x="3017418" y="2811143"/>
          <a:ext cx="2389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900" kern="1200" dirty="0"/>
            <a:t>Is Churn the best way to measure effort?</a:t>
          </a:r>
          <a:endParaRPr lang="en-US" sz="1900" kern="1200" dirty="0"/>
        </a:p>
      </dsp:txBody>
      <dsp:txXfrm>
        <a:off x="3017418" y="2811143"/>
        <a:ext cx="2389500" cy="720000"/>
      </dsp:txXfrm>
    </dsp:sp>
    <dsp:sp modelId="{7982F035-7B4C-4B43-82FA-5DA05C39A867}">
      <dsp:nvSpPr>
        <dsp:cNvPr id="0" name=""/>
        <dsp:cNvSpPr/>
      </dsp:nvSpPr>
      <dsp:spPr>
        <a:xfrm>
          <a:off x="6482193" y="1373026"/>
          <a:ext cx="1075275" cy="10752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FB03D1-8A69-4C7B-ACD7-D01F4A7C981A}">
      <dsp:nvSpPr>
        <dsp:cNvPr id="0" name=""/>
        <dsp:cNvSpPr/>
      </dsp:nvSpPr>
      <dsp:spPr>
        <a:xfrm>
          <a:off x="5825081" y="2673654"/>
          <a:ext cx="2389500" cy="903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Consider a </a:t>
          </a:r>
          <a:r>
            <a:rPr lang="en-NL" sz="1900" kern="1200" dirty="0"/>
            <a:t>different perspective: Percieved Effort</a:t>
          </a:r>
          <a:endParaRPr lang="en-US" sz="1900" kern="1200" dirty="0"/>
        </a:p>
      </dsp:txBody>
      <dsp:txXfrm>
        <a:off x="5825081" y="2673654"/>
        <a:ext cx="2389500" cy="903319"/>
      </dsp:txXfrm>
    </dsp:sp>
    <dsp:sp modelId="{BE87A463-BF96-4B6F-A71B-FB3629FF81A7}">
      <dsp:nvSpPr>
        <dsp:cNvPr id="0" name=""/>
        <dsp:cNvSpPr/>
      </dsp:nvSpPr>
      <dsp:spPr>
        <a:xfrm>
          <a:off x="9289856" y="1418856"/>
          <a:ext cx="1075275" cy="10752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BF407-28DE-4EF6-8702-9678A6CCC8FE}">
      <dsp:nvSpPr>
        <dsp:cNvPr id="0" name=""/>
        <dsp:cNvSpPr/>
      </dsp:nvSpPr>
      <dsp:spPr>
        <a:xfrm>
          <a:off x="8632743" y="2811143"/>
          <a:ext cx="2389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900" kern="1200"/>
            <a:t>Compare Measured and Perceived Effort</a:t>
          </a:r>
          <a:endParaRPr lang="en-US" sz="1900" kern="1200"/>
        </a:p>
      </dsp:txBody>
      <dsp:txXfrm>
        <a:off x="8632743" y="2811143"/>
        <a:ext cx="2389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D578DD-DC35-487D-B49C-116DF2D3DFED}">
      <dsp:nvSpPr>
        <dsp:cNvPr id="0" name=""/>
        <dsp:cNvSpPr/>
      </dsp:nvSpPr>
      <dsp:spPr>
        <a:xfrm>
          <a:off x="0" y="3867"/>
          <a:ext cx="5971726" cy="8237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410C8-3BC8-4CA7-B7D4-74DCC98A450B}">
      <dsp:nvSpPr>
        <dsp:cNvPr id="0" name=""/>
        <dsp:cNvSpPr/>
      </dsp:nvSpPr>
      <dsp:spPr>
        <a:xfrm>
          <a:off x="249172" y="189202"/>
          <a:ext cx="453041" cy="4530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D2000-8D66-45F5-A627-060A91D4F5A4}">
      <dsp:nvSpPr>
        <dsp:cNvPr id="0" name=""/>
        <dsp:cNvSpPr/>
      </dsp:nvSpPr>
      <dsp:spPr>
        <a:xfrm>
          <a:off x="951386" y="3867"/>
          <a:ext cx="5020339" cy="82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176" tIns="87176" rIns="87176" bIns="8717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Maintainability</a:t>
          </a:r>
        </a:p>
      </dsp:txBody>
      <dsp:txXfrm>
        <a:off x="951386" y="3867"/>
        <a:ext cx="5020339" cy="823710"/>
      </dsp:txXfrm>
    </dsp:sp>
    <dsp:sp modelId="{23352454-5A35-423C-8AD3-620F9463F22D}">
      <dsp:nvSpPr>
        <dsp:cNvPr id="0" name=""/>
        <dsp:cNvSpPr/>
      </dsp:nvSpPr>
      <dsp:spPr>
        <a:xfrm>
          <a:off x="0" y="1033505"/>
          <a:ext cx="5971726" cy="8237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C7C0D-D777-4619-8E06-50F02C30BBC4}">
      <dsp:nvSpPr>
        <dsp:cNvPr id="0" name=""/>
        <dsp:cNvSpPr/>
      </dsp:nvSpPr>
      <dsp:spPr>
        <a:xfrm>
          <a:off x="249172" y="1218840"/>
          <a:ext cx="453041" cy="4530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66ED4-12FA-4D20-B047-81A2C7A94EC1}">
      <dsp:nvSpPr>
        <dsp:cNvPr id="0" name=""/>
        <dsp:cNvSpPr/>
      </dsp:nvSpPr>
      <dsp:spPr>
        <a:xfrm>
          <a:off x="951386" y="1033505"/>
          <a:ext cx="5020339" cy="82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176" tIns="87176" rIns="87176" bIns="8717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Architecture Quality</a:t>
          </a:r>
        </a:p>
      </dsp:txBody>
      <dsp:txXfrm>
        <a:off x="951386" y="1033505"/>
        <a:ext cx="5020339" cy="823710"/>
      </dsp:txXfrm>
    </dsp:sp>
    <dsp:sp modelId="{25326C66-EA06-4C8A-AE03-51956129F2D8}">
      <dsp:nvSpPr>
        <dsp:cNvPr id="0" name=""/>
        <dsp:cNvSpPr/>
      </dsp:nvSpPr>
      <dsp:spPr>
        <a:xfrm>
          <a:off x="0" y="2063144"/>
          <a:ext cx="5971726" cy="8237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A40D42-A402-4D11-A14B-E42BFAFF8C93}">
      <dsp:nvSpPr>
        <dsp:cNvPr id="0" name=""/>
        <dsp:cNvSpPr/>
      </dsp:nvSpPr>
      <dsp:spPr>
        <a:xfrm>
          <a:off x="249172" y="2248479"/>
          <a:ext cx="453041" cy="4530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47B0C-94B8-46E8-AED1-6EECD60643FC}">
      <dsp:nvSpPr>
        <dsp:cNvPr id="0" name=""/>
        <dsp:cNvSpPr/>
      </dsp:nvSpPr>
      <dsp:spPr>
        <a:xfrm>
          <a:off x="951386" y="2063144"/>
          <a:ext cx="5020339" cy="82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176" tIns="87176" rIns="87176" bIns="8717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Reliability</a:t>
          </a:r>
        </a:p>
      </dsp:txBody>
      <dsp:txXfrm>
        <a:off x="951386" y="2063144"/>
        <a:ext cx="5020339" cy="823710"/>
      </dsp:txXfrm>
    </dsp:sp>
    <dsp:sp modelId="{41DB9225-D069-494A-9A0A-5AAA66E0F33D}">
      <dsp:nvSpPr>
        <dsp:cNvPr id="0" name=""/>
        <dsp:cNvSpPr/>
      </dsp:nvSpPr>
      <dsp:spPr>
        <a:xfrm>
          <a:off x="0" y="3092783"/>
          <a:ext cx="5971726" cy="8237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0AE77-348C-4A25-8773-7D6D8B84293C}">
      <dsp:nvSpPr>
        <dsp:cNvPr id="0" name=""/>
        <dsp:cNvSpPr/>
      </dsp:nvSpPr>
      <dsp:spPr>
        <a:xfrm>
          <a:off x="249172" y="3278118"/>
          <a:ext cx="453041" cy="4530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2E7E5-0936-4D9A-952D-8300DC5EE30D}">
      <dsp:nvSpPr>
        <dsp:cNvPr id="0" name=""/>
        <dsp:cNvSpPr/>
      </dsp:nvSpPr>
      <dsp:spPr>
        <a:xfrm>
          <a:off x="951386" y="3092783"/>
          <a:ext cx="5020339" cy="82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176" tIns="87176" rIns="87176" bIns="8717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Freshness</a:t>
          </a:r>
        </a:p>
      </dsp:txBody>
      <dsp:txXfrm>
        <a:off x="951386" y="3092783"/>
        <a:ext cx="5020339" cy="823710"/>
      </dsp:txXfrm>
    </dsp:sp>
    <dsp:sp modelId="{BE6F7E6E-2E6E-4E09-9214-0A57BCA059A8}">
      <dsp:nvSpPr>
        <dsp:cNvPr id="0" name=""/>
        <dsp:cNvSpPr/>
      </dsp:nvSpPr>
      <dsp:spPr>
        <a:xfrm>
          <a:off x="0" y="4122421"/>
          <a:ext cx="5971726" cy="8237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2009B-1D38-44BF-AA29-04E63C32D968}">
      <dsp:nvSpPr>
        <dsp:cNvPr id="0" name=""/>
        <dsp:cNvSpPr/>
      </dsp:nvSpPr>
      <dsp:spPr>
        <a:xfrm>
          <a:off x="249172" y="4307756"/>
          <a:ext cx="453041" cy="4530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5A0686-C5AB-4DD2-A42F-5DE14445E7E9}">
      <dsp:nvSpPr>
        <dsp:cNvPr id="0" name=""/>
        <dsp:cNvSpPr/>
      </dsp:nvSpPr>
      <dsp:spPr>
        <a:xfrm>
          <a:off x="951386" y="4122421"/>
          <a:ext cx="5020339" cy="823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176" tIns="87176" rIns="87176" bIns="8717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Performance Efficiency</a:t>
          </a:r>
        </a:p>
      </dsp:txBody>
      <dsp:txXfrm>
        <a:off x="951386" y="4122421"/>
        <a:ext cx="5020339" cy="8237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3F934-C8E5-43AE-B689-A24812F614B8}">
      <dsp:nvSpPr>
        <dsp:cNvPr id="0" name=""/>
        <dsp:cNvSpPr/>
      </dsp:nvSpPr>
      <dsp:spPr>
        <a:xfrm>
          <a:off x="0" y="604"/>
          <a:ext cx="11232000" cy="14139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8A6C46-0D51-4BEB-89CA-B9CEFB4E3947}">
      <dsp:nvSpPr>
        <dsp:cNvPr id="0" name=""/>
        <dsp:cNvSpPr/>
      </dsp:nvSpPr>
      <dsp:spPr>
        <a:xfrm>
          <a:off x="427716" y="318740"/>
          <a:ext cx="777667" cy="7776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F1628-C4D4-4E94-ADE7-883AD0EDA24A}">
      <dsp:nvSpPr>
        <dsp:cNvPr id="0" name=""/>
        <dsp:cNvSpPr/>
      </dsp:nvSpPr>
      <dsp:spPr>
        <a:xfrm>
          <a:off x="1633101" y="604"/>
          <a:ext cx="9598898" cy="1413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42" tIns="149642" rIns="149642" bIns="14964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2500" kern="1200" dirty="0"/>
            <a:t>If Greenability Properties and Metrics are improved, all refactorings are easier to implement.</a:t>
          </a:r>
          <a:endParaRPr lang="en-US" sz="2500" kern="1200" dirty="0"/>
        </a:p>
      </dsp:txBody>
      <dsp:txXfrm>
        <a:off x="1633101" y="604"/>
        <a:ext cx="9598898" cy="1413940"/>
      </dsp:txXfrm>
    </dsp:sp>
    <dsp:sp modelId="{185433FD-1A69-4203-A6B3-6D8F1BF71B1B}">
      <dsp:nvSpPr>
        <dsp:cNvPr id="0" name=""/>
        <dsp:cNvSpPr/>
      </dsp:nvSpPr>
      <dsp:spPr>
        <a:xfrm>
          <a:off x="0" y="1768029"/>
          <a:ext cx="11232000" cy="14139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D555E-F62D-4C64-BB49-1EA456111B41}">
      <dsp:nvSpPr>
        <dsp:cNvPr id="0" name=""/>
        <dsp:cNvSpPr/>
      </dsp:nvSpPr>
      <dsp:spPr>
        <a:xfrm>
          <a:off x="427716" y="2086166"/>
          <a:ext cx="777667" cy="7776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91D5EC-73D8-4FEE-90C6-D7A23CF5DD4F}">
      <dsp:nvSpPr>
        <dsp:cNvPr id="0" name=""/>
        <dsp:cNvSpPr/>
      </dsp:nvSpPr>
      <dsp:spPr>
        <a:xfrm>
          <a:off x="1633101" y="1768029"/>
          <a:ext cx="9598898" cy="1413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42" tIns="149642" rIns="149642" bIns="14964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2500" kern="1200" dirty="0"/>
            <a:t>The model is based on standardised concepts and combines mutliple definitions of effort.</a:t>
          </a:r>
          <a:endParaRPr lang="en-US" sz="2500" kern="1200" dirty="0"/>
        </a:p>
      </dsp:txBody>
      <dsp:txXfrm>
        <a:off x="1633101" y="1768029"/>
        <a:ext cx="9598898" cy="1413940"/>
      </dsp:txXfrm>
    </dsp:sp>
    <dsp:sp modelId="{724D41B9-6E5A-45AC-ACBF-73A5AD187704}">
      <dsp:nvSpPr>
        <dsp:cNvPr id="0" name=""/>
        <dsp:cNvSpPr/>
      </dsp:nvSpPr>
      <dsp:spPr>
        <a:xfrm>
          <a:off x="0" y="3535455"/>
          <a:ext cx="11232000" cy="14139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759DC8-7FAE-4DE0-BE20-E308B0925947}">
      <dsp:nvSpPr>
        <dsp:cNvPr id="0" name=""/>
        <dsp:cNvSpPr/>
      </dsp:nvSpPr>
      <dsp:spPr>
        <a:xfrm>
          <a:off x="427716" y="3853591"/>
          <a:ext cx="777667" cy="7776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D84AB-DAE4-4F5D-889E-FF6C3A17CE4C}">
      <dsp:nvSpPr>
        <dsp:cNvPr id="0" name=""/>
        <dsp:cNvSpPr/>
      </dsp:nvSpPr>
      <dsp:spPr>
        <a:xfrm>
          <a:off x="1633101" y="3535455"/>
          <a:ext cx="9598898" cy="1413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42" tIns="149642" rIns="149642" bIns="14964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2500" kern="1200" dirty="0"/>
            <a:t>Encourages further research and improvements in Software Sustainability.</a:t>
          </a:r>
          <a:endParaRPr lang="en-US" sz="2500" kern="1200" dirty="0"/>
        </a:p>
      </dsp:txBody>
      <dsp:txXfrm>
        <a:off x="1633101" y="3535455"/>
        <a:ext cx="9598898" cy="1413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F400D1-FA8E-6548-A590-873477C843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962C3-51DB-5B49-AE33-9436051173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55C68-584F-174D-BB81-51BF91708794}" type="datetimeFigureOut">
              <a:rPr lang="en-US" smtClean="0"/>
              <a:t>8/18/24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33DF3-39D0-BC4B-8900-A41729E59C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735CF-6CE3-3041-89CE-FA86F745DE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955B2-A2D5-2846-95B1-99C033D9F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01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DAAC4-819D-C544-9EA1-C73624CFD70B}" type="datetimeFigureOut">
              <a:rPr lang="en-US" smtClean="0"/>
              <a:t>8/18/24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8DED6-61EF-5240-95D8-926F20A9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9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30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99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01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61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99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20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48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2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14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52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1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62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30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74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3000"/>
              </a:lnSpc>
            </a:pPr>
            <a:r>
              <a:rPr lang="en-GB" dirty="0"/>
              <a:t>Example: </a:t>
            </a:r>
          </a:p>
          <a:p>
            <a:pPr>
              <a:lnSpc>
                <a:spcPct val="113000"/>
              </a:lnSpc>
            </a:pPr>
            <a:r>
              <a:rPr lang="en-GB" i="1" dirty="0" err="1"/>
              <a:t>DrawAllocation</a:t>
            </a:r>
            <a:r>
              <a:rPr lang="en-GB" i="1" dirty="0"/>
              <a:t> “occurs when new objects are allocated along with draw operations, which are very sensitive to performance. In other words, it is a bad design practice to create objects inside the </a:t>
            </a:r>
            <a:r>
              <a:rPr lang="en-GB" i="1" dirty="0" err="1"/>
              <a:t>onDraw</a:t>
            </a:r>
            <a:r>
              <a:rPr lang="en-GB" i="1" dirty="0"/>
              <a:t> method of a class which extends a View Android component.”</a:t>
            </a:r>
            <a:endParaRPr lang="en-NL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89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01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27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57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27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B226EB-715A-5F46-819A-D97E86613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68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FFACC5-ABF7-BE4A-8875-6A0F1CA1C5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9873D30-1162-1841-BD41-C8ABAD8A1C4A}"/>
              </a:ext>
            </a:extLst>
          </p:cNvPr>
          <p:cNvSpPr/>
          <p:nvPr userDrawn="1"/>
        </p:nvSpPr>
        <p:spPr>
          <a:xfrm>
            <a:off x="535155" y="6481274"/>
            <a:ext cx="2274632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 dirty="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//</a:t>
            </a:r>
            <a:r>
              <a:rPr lang="en-US" sz="1000" spc="10" dirty="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 SOFTWARE IMPROVEMENT GROUP</a:t>
            </a:r>
            <a:endParaRPr lang="en-US" sz="1000" b="1" spc="10" dirty="0">
              <a:solidFill>
                <a:schemeClr val="bg2">
                  <a:alpha val="90000"/>
                </a:schemeClr>
              </a:solidFill>
              <a:effectLst>
                <a:outerShdw blurRad="571500" dist="38100" dir="2700000" sx="105000" sy="105000" algn="tl" rotWithShape="0">
                  <a:schemeClr val="tx2"/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648C43D-9536-3244-A506-6A5A308713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414" y="2937600"/>
            <a:ext cx="8486893" cy="366712"/>
          </a:xfrm>
          <a:prstGeom prst="rect">
            <a:avLst/>
          </a:prstGeom>
        </p:spPr>
        <p:txBody>
          <a:bodyPr wrap="none"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rgbClr val="DFC123"/>
                </a:solidFill>
              </a:defRPr>
            </a:lvl2pPr>
            <a:lvl3pPr marL="914400" indent="0">
              <a:buNone/>
              <a:defRPr>
                <a:solidFill>
                  <a:srgbClr val="DFC123"/>
                </a:solidFill>
              </a:defRPr>
            </a:lvl3pPr>
            <a:lvl4pPr marL="1371600" indent="0">
              <a:buNone/>
              <a:defRPr>
                <a:solidFill>
                  <a:srgbClr val="DFC123"/>
                </a:solidFill>
              </a:defRPr>
            </a:lvl4pPr>
            <a:lvl5pPr marL="1828800" indent="0">
              <a:buNone/>
              <a:defRPr>
                <a:solidFill>
                  <a:srgbClr val="DFC123"/>
                </a:solidFill>
              </a:defRPr>
            </a:lvl5pPr>
          </a:lstStyle>
          <a:p>
            <a:pPr lvl="0"/>
            <a:r>
              <a:rPr lang="en-US" dirty="0"/>
              <a:t>Client name - System name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9341155-439A-954C-9C3F-3CD221DB26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5415" y="3319200"/>
            <a:ext cx="8486892" cy="344488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presentation subject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79D46CA-D77B-744F-8CB5-2D8D9F9D21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36000" y="4119279"/>
            <a:ext cx="1450572" cy="215444"/>
          </a:xfrm>
          <a:prstGeom prst="rect">
            <a:avLst/>
          </a:prstGeom>
        </p:spPr>
        <p:txBody>
          <a:bodyPr wrap="none" lIns="72000" tIns="0" rIns="72000" bIns="0">
            <a:spAutoFit/>
          </a:bodyPr>
          <a:lstStyle>
            <a:lvl1pPr marL="0" indent="0">
              <a:lnSpc>
                <a:spcPct val="100000"/>
              </a:lnSpc>
              <a:buNone/>
              <a:defRPr sz="1400" b="1" i="0" spc="20" baseline="0">
                <a:solidFill>
                  <a:srgbClr val="E0C20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 b="1">
                <a:solidFill>
                  <a:srgbClr val="70CDD9"/>
                </a:solidFill>
              </a:defRPr>
            </a:lvl2pPr>
            <a:lvl3pPr marL="914400" indent="0">
              <a:buNone/>
              <a:defRPr sz="1100" b="1">
                <a:solidFill>
                  <a:srgbClr val="70CDD9"/>
                </a:solidFill>
              </a:defRPr>
            </a:lvl3pPr>
            <a:lvl4pPr marL="1371600" indent="0">
              <a:buNone/>
              <a:defRPr sz="1050" b="1">
                <a:solidFill>
                  <a:srgbClr val="70CDD9"/>
                </a:solidFill>
              </a:defRPr>
            </a:lvl4pPr>
            <a:lvl5pPr marL="1828800" indent="0">
              <a:buNone/>
              <a:defRPr sz="1050" b="1">
                <a:solidFill>
                  <a:srgbClr val="70CDD9"/>
                </a:solidFill>
              </a:defRPr>
            </a:lvl5pPr>
          </a:lstStyle>
          <a:p>
            <a:pPr lvl="0"/>
            <a:r>
              <a:rPr lang="en-US" dirty="0"/>
              <a:t>Insert presenters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1425B85-5500-F445-BBA8-3C4E27C602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5154" y="535609"/>
            <a:ext cx="2274632" cy="6744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830C36-79B9-AE43-A261-F60471A3461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12128" t="8983" r="10508"/>
          <a:stretch>
            <a:fillRect/>
          </a:stretch>
        </p:blipFill>
        <p:spPr>
          <a:xfrm>
            <a:off x="3251657" y="4080419"/>
            <a:ext cx="302955" cy="302955"/>
          </a:xfrm>
          <a:custGeom>
            <a:avLst/>
            <a:gdLst>
              <a:gd name="connsiteX0" fmla="*/ 137554 w 275108"/>
              <a:gd name="connsiteY0" fmla="*/ 0 h 275108"/>
              <a:gd name="connsiteX1" fmla="*/ 275108 w 275108"/>
              <a:gd name="connsiteY1" fmla="*/ 137554 h 275108"/>
              <a:gd name="connsiteX2" fmla="*/ 137554 w 275108"/>
              <a:gd name="connsiteY2" fmla="*/ 275108 h 275108"/>
              <a:gd name="connsiteX3" fmla="*/ 0 w 275108"/>
              <a:gd name="connsiteY3" fmla="*/ 137554 h 275108"/>
              <a:gd name="connsiteX4" fmla="*/ 137554 w 275108"/>
              <a:gd name="connsiteY4" fmla="*/ 0 h 27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108" h="275108">
                <a:moveTo>
                  <a:pt x="137554" y="0"/>
                </a:moveTo>
                <a:cubicBezTo>
                  <a:pt x="213523" y="0"/>
                  <a:pt x="275108" y="61585"/>
                  <a:pt x="275108" y="137554"/>
                </a:cubicBezTo>
                <a:cubicBezTo>
                  <a:pt x="275108" y="213523"/>
                  <a:pt x="213523" y="275108"/>
                  <a:pt x="137554" y="275108"/>
                </a:cubicBezTo>
                <a:cubicBezTo>
                  <a:pt x="61585" y="275108"/>
                  <a:pt x="0" y="213523"/>
                  <a:pt x="0" y="137554"/>
                </a:cubicBezTo>
                <a:cubicBezTo>
                  <a:pt x="0" y="61585"/>
                  <a:pt x="61585" y="0"/>
                  <a:pt x="137554" y="0"/>
                </a:cubicBezTo>
                <a:close/>
              </a:path>
            </a:pathLst>
          </a:custGeom>
          <a:effectLst>
            <a:outerShdw blurRad="254000" dist="38100" dir="2700000" algn="tl" rotWithShape="0">
              <a:schemeClr val="accent2">
                <a:alpha val="25000"/>
              </a:schemeClr>
            </a:outerShdw>
          </a:effectLst>
        </p:spPr>
      </p:pic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04561D11-806F-6D40-80EC-9ED0215E12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76161" y="6525935"/>
            <a:ext cx="1146147" cy="257763"/>
          </a:xfrm>
          <a:prstGeom prst="rect">
            <a:avLst/>
          </a:prstGeom>
        </p:spPr>
        <p:txBody>
          <a:bodyPr wrap="none" rIns="0">
            <a:spAutoFit/>
          </a:bodyPr>
          <a:lstStyle>
            <a:lvl1pPr marL="0" indent="0" algn="r">
              <a:buNone/>
              <a:defRPr sz="1000" b="1" cap="all" baseline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REPORT DATE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86E0EA2-3155-D54F-90C0-1D3AD9238F5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55894" y="6536558"/>
            <a:ext cx="2391680" cy="247948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b="1" cap="all" spc="10" baseline="0" dirty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</a:lstStyle>
          <a:p>
            <a:pPr lvl="0"/>
            <a:r>
              <a:rPr lang="en-US" dirty="0"/>
              <a:t>&lt;Insert Quality Officer (if applicable)&gt;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D26D80-63A1-A942-B3D9-D59CA6A7D454}"/>
              </a:ext>
            </a:extLst>
          </p:cNvPr>
          <p:cNvGrpSpPr/>
          <p:nvPr userDrawn="1"/>
        </p:nvGrpSpPr>
        <p:grpSpPr>
          <a:xfrm>
            <a:off x="2791616" y="6877004"/>
            <a:ext cx="3843860" cy="466097"/>
            <a:chOff x="2011680" y="6924072"/>
            <a:chExt cx="3843860" cy="46609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F9A34C-703B-D942-98A7-6504E4E85D1A}"/>
                </a:ext>
              </a:extLst>
            </p:cNvPr>
            <p:cNvSpPr txBox="1"/>
            <p:nvPr userDrawn="1"/>
          </p:nvSpPr>
          <p:spPr>
            <a:xfrm>
              <a:off x="2011680" y="6990059"/>
              <a:ext cx="3843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E68E0B"/>
                  </a:solidFill>
                </a:rPr>
                <a:t>When using the “quality officer” placeholder, make sure that the descriptive “</a:t>
              </a:r>
              <a:r>
                <a:rPr lang="en-US" sz="1000" b="1" dirty="0">
                  <a:solidFill>
                    <a:srgbClr val="E68E0B"/>
                  </a:solidFill>
                </a:rPr>
                <a:t>QA performed by</a:t>
              </a:r>
              <a:r>
                <a:rPr lang="en-US" sz="1000" dirty="0">
                  <a:solidFill>
                    <a:srgbClr val="E68E0B"/>
                  </a:solidFill>
                </a:rPr>
                <a:t>” </a:t>
              </a:r>
              <a:r>
                <a:rPr lang="en-US" sz="1000" b="0" dirty="0">
                  <a:solidFill>
                    <a:srgbClr val="E68E0B"/>
                  </a:solidFill>
                </a:rPr>
                <a:t>label is included </a:t>
              </a:r>
              <a:r>
                <a:rPr lang="en-US" sz="1000" dirty="0">
                  <a:solidFill>
                    <a:srgbClr val="E68E0B"/>
                  </a:solidFill>
                </a:rPr>
                <a:t>on the slide.</a:t>
              </a:r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93A6FCD7-3DEC-2848-84FA-A283BCBD22D1}"/>
                </a:ext>
              </a:extLst>
            </p:cNvPr>
            <p:cNvSpPr/>
            <p:nvPr userDrawn="1"/>
          </p:nvSpPr>
          <p:spPr>
            <a:xfrm>
              <a:off x="3876938" y="6924072"/>
              <a:ext cx="112623" cy="79252"/>
            </a:xfrm>
            <a:prstGeom prst="triangle">
              <a:avLst/>
            </a:prstGeom>
            <a:solidFill>
              <a:srgbClr val="E68E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68E0B"/>
                </a:solidFill>
              </a:endParaRPr>
            </a:p>
          </p:txBody>
        </p:sp>
      </p:grp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C8EF3C96-74EB-194A-9799-43757DEA6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46815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E202330-2F83-7148-995E-101EE0C39C59}"/>
              </a:ext>
            </a:extLst>
          </p:cNvPr>
          <p:cNvSpPr/>
          <p:nvPr userDrawn="1"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64DEC668-5250-1B4C-B969-8FC04E1B6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46037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0DD217-089D-C949-BCCE-0C2D8196F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4138DB0-ED82-C84A-8589-E27E32B9B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3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6E028-6F75-5A40-AE18-EB44D4BC81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2499030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A9C428-1541-C94A-80EE-1111372D8A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6" y="253846"/>
            <a:ext cx="578757" cy="3574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202330-2F83-7148-995E-101EE0C39C59}"/>
              </a:ext>
            </a:extLst>
          </p:cNvPr>
          <p:cNvSpPr/>
          <p:nvPr userDrawn="1"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F528EF-6CE7-9345-82A1-021612861512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 dirty="0">
                <a:solidFill>
                  <a:srgbClr val="AFB9C2"/>
                </a:solidFill>
              </a:rPr>
              <a:t>//</a:t>
            </a:r>
            <a:r>
              <a:rPr lang="en-US" sz="1000" spc="10" dirty="0">
                <a:solidFill>
                  <a:srgbClr val="AFB9C2"/>
                </a:solidFill>
              </a:rPr>
              <a:t> SOFTWARE IMPROVEMENT GROUP</a:t>
            </a:r>
            <a:endParaRPr lang="en-US" sz="1000" b="1" spc="10" dirty="0">
              <a:solidFill>
                <a:srgbClr val="AFB9C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62445-A202-3741-926B-06A74F654895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5A64A1FE-97D7-7F4B-AF9A-F0D4DD021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723CB0-4ECE-354C-B92C-5CCAC7B1422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73487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reversed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401" y="0"/>
            <a:ext cx="10665600" cy="85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202330-2F83-7148-995E-101EE0C39C59}"/>
              </a:ext>
            </a:extLst>
          </p:cNvPr>
          <p:cNvSpPr/>
          <p:nvPr userDrawn="1"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F528EF-6CE7-9345-82A1-021612861512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 dirty="0">
                <a:solidFill>
                  <a:srgbClr val="B3BECD"/>
                </a:solidFill>
              </a:rPr>
              <a:t>//</a:t>
            </a:r>
            <a:r>
              <a:rPr lang="en-US" sz="1000" spc="10" dirty="0">
                <a:solidFill>
                  <a:srgbClr val="B3BECD"/>
                </a:solidFill>
              </a:rPr>
              <a:t> SOFTWARE IMPROVEMENT GROUP</a:t>
            </a:r>
            <a:endParaRPr lang="en-US" sz="1000" b="1" spc="10" dirty="0">
              <a:solidFill>
                <a:srgbClr val="B3BECD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64DEC668-5250-1B4C-B969-8FC04E1B6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D06A15-D24D-544C-B357-F33786C3C0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00" y="255600"/>
            <a:ext cx="578757" cy="3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4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0CA7ACA-36F1-CC4B-B88F-E30BC3BB7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0E661-2568-014D-9679-50866771DD38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E177DEE-B705-3E43-89AC-7B3420354C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FC6343-20BF-144E-82D5-AAFFD46B94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F475654-E5EA-C347-AFF4-748A98F35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1934A-DE0A-C841-9479-688B6BBD602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450" y="1366838"/>
            <a:ext cx="5421313" cy="4950149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A720B1-8ADB-B746-A933-6029EBDCC50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45667" y="1366837"/>
            <a:ext cx="5421313" cy="495015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990561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02F3CE-3A89-6048-9903-A3ECEDE9519E}"/>
              </a:ext>
            </a:extLst>
          </p:cNvPr>
          <p:cNvSpPr/>
          <p:nvPr userDrawn="1"/>
        </p:nvSpPr>
        <p:spPr>
          <a:xfrm>
            <a:off x="6092456" y="857977"/>
            <a:ext cx="6099544" cy="60095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4A2A52-2842-B847-AEC4-CBD2BA3484C4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9C73C1F-AEDD-7D45-8181-915FDFA101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9CA1143-6585-1C41-BCC0-F6D864548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655483-73D5-1842-B980-1CB68BC0E61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450" y="1366838"/>
            <a:ext cx="5421313" cy="4950149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502811-F846-1F49-AD36-092A6CA4C35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45667" y="1366837"/>
            <a:ext cx="5421313" cy="495015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317707-F6BD-BC43-AFE4-EF3A58BA0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6BC3699D-9ED9-0540-B481-E5C2D88F4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426594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AB487C9-ECA1-B54D-8C96-3D8551EC5901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FA66B3B-E195-4A46-97EC-4F5B8E0BC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163FBFA-31D9-6B47-A169-FE02B1144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C84D26-9EDC-F949-AC1A-A72B1BBE389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5304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3817169C-C0BF-0A40-9984-FECFBA08563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32642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6FEB4DC9-D693-9443-81DF-3152226B193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97449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5A2829-FFCA-D14F-91DA-F2D5FAE26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FDDBF01F-AE18-644D-A2A6-5C4807BD7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31265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AB487C9-ECA1-B54D-8C96-3D8551EC5901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FA66B3B-E195-4A46-97EC-4F5B8E0BC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163FBFA-31D9-6B47-A169-FE02B1144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A7E353-A588-4F4A-90F0-66ACD582169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18715" y="1366988"/>
            <a:ext cx="3526952" cy="4950000"/>
          </a:xfrm>
          <a:prstGeom prst="rect">
            <a:avLst/>
          </a:prstGeom>
        </p:spPr>
        <p:txBody>
          <a:bodyPr wrap="square" lIns="0" rIns="0" bIns="46800" anchor="ctr"/>
          <a:lstStyle>
            <a:lvl1pPr marL="0" indent="0" algn="ctr">
              <a:buNone/>
              <a:defRPr lang="en-US" sz="1400" b="0">
                <a:solidFill>
                  <a:schemeClr val="tx2"/>
                </a:solidFill>
              </a:defRPr>
            </a:lvl1pPr>
          </a:lstStyle>
          <a:p>
            <a:pPr marL="228600" lvl="0" indent="-228600">
              <a:lnSpc>
                <a:spcPct val="114000"/>
              </a:lnSpc>
            </a:pPr>
            <a:r>
              <a:rPr lang="en-US" dirty="0"/>
              <a:t>Insert a picture here. </a:t>
            </a:r>
            <a:br>
              <a:rPr lang="en-US" dirty="0"/>
            </a:br>
            <a:r>
              <a:rPr lang="en-US" dirty="0"/>
              <a:t>The picture will be cropped to placeholder.</a:t>
            </a:r>
            <a:br>
              <a:rPr lang="en-US" dirty="0"/>
            </a:br>
            <a:r>
              <a:rPr lang="en-US" dirty="0"/>
              <a:t>The position can be set via picture settings.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930E766-BD21-724F-ADBE-C3AA43F4CD8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5304" y="1366988"/>
            <a:ext cx="3548218" cy="495000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11B0C39-D009-B544-B7E4-F06D9BA4A5A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32642" y="1366988"/>
            <a:ext cx="3548218" cy="495000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D44F31D-ED30-0B48-8DF3-597B351FA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4561A9EA-4DED-AC4D-80FC-9A4625DA4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55311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A208878-2260-3E4C-BBF0-1ABC5DE8530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18713" y="1366988"/>
            <a:ext cx="3526953" cy="49514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a picture here. </a:t>
            </a:r>
            <a:br>
              <a:rPr lang="en-US" dirty="0"/>
            </a:br>
            <a:r>
              <a:rPr lang="en-US" dirty="0"/>
              <a:t>The picture will be cropped to placeholder size.</a:t>
            </a:r>
            <a:br>
              <a:rPr lang="en-US" dirty="0"/>
            </a:br>
            <a:r>
              <a:rPr lang="en-US" dirty="0"/>
              <a:t>The position can be set via picture settings.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F1FF5-0CB8-5244-87C9-8C167EB6734D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89E72B-8537-DA46-B51A-1764BAD110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CAD90D6-8AB2-DE4E-A1B2-D53B38CD25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1AE6A-17BD-3C43-B24D-A3D22CFBB4A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7345113" cy="4951412"/>
          </a:xfrm>
        </p:spPr>
        <p:txBody>
          <a:bodyPr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1EFC51B-F0FA-CF4B-AC2A-30474AC39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8559BB9-A7EB-F247-B8EA-D763E5D60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6117839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4B9930-CD1C-CA44-8C43-D95C6097D120}"/>
              </a:ext>
            </a:extLst>
          </p:cNvPr>
          <p:cNvSpPr/>
          <p:nvPr userDrawn="1"/>
        </p:nvSpPr>
        <p:spPr>
          <a:xfrm>
            <a:off x="4989841" y="5698067"/>
            <a:ext cx="7202159" cy="1159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564C0-5D9C-5145-B29A-05DCBD35ED69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F98EE3B-D03A-DD43-A8E2-3C5AB37DA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A393E49-A939-1E42-9494-C19B9F240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1FCD5-EE6E-3543-8FD5-9B4F7C1A74C1}"/>
              </a:ext>
            </a:extLst>
          </p:cNvPr>
          <p:cNvSpPr/>
          <p:nvPr userDrawn="1"/>
        </p:nvSpPr>
        <p:spPr>
          <a:xfrm>
            <a:off x="0" y="5505561"/>
            <a:ext cx="4253241" cy="7867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8C74D7-8C01-1B43-8FCD-9BD04274FAB1}"/>
              </a:ext>
            </a:extLst>
          </p:cNvPr>
          <p:cNvSpPr/>
          <p:nvPr userDrawn="1"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ECB82676-C1C3-D348-AF83-1EF35EDE36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3832" y="5908297"/>
            <a:ext cx="984550" cy="199737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Sigsterren" pitchFamily="2" charset="0"/>
              </a:defRPr>
            </a:lvl1pPr>
          </a:lstStyle>
          <a:p>
            <a:pPr lvl="0"/>
            <a:r>
              <a:rPr lang="en-US" dirty="0"/>
              <a:t>IIIII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835C75AB-59F9-834C-8767-A3EB61616D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34754" y="5695488"/>
            <a:ext cx="482705" cy="198320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#.#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430E3A36-E8DA-6C49-9EB1-E22666F652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373" y="5798438"/>
            <a:ext cx="2397600" cy="223200"/>
          </a:xfrm>
          <a:prstGeom prst="rect">
            <a:avLst/>
          </a:prstGeom>
          <a:noFill/>
        </p:spPr>
        <p:txBody>
          <a:bodyPr wrap="square" lIns="0" tIns="0" rIns="90000" bIns="0" anchor="ctr">
            <a:spAutoFit/>
          </a:bodyPr>
          <a:lstStyle>
            <a:lvl1pPr marL="0" indent="0" algn="l">
              <a:lnSpc>
                <a:spcPct val="9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metric name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AD301B-75B6-8D48-80C0-A4199B9A02BF}"/>
              </a:ext>
            </a:extLst>
          </p:cNvPr>
          <p:cNvSpPr/>
          <p:nvPr userDrawn="1"/>
        </p:nvSpPr>
        <p:spPr>
          <a:xfrm>
            <a:off x="2517735" y="859129"/>
            <a:ext cx="1721491" cy="4674369"/>
          </a:xfrm>
          <a:prstGeom prst="rect">
            <a:avLst/>
          </a:prstGeom>
          <a:gradFill>
            <a:gsLst>
              <a:gs pos="10000">
                <a:srgbClr val="AFB9C2">
                  <a:alpha val="1000"/>
                </a:srgbClr>
              </a:gs>
              <a:gs pos="90000">
                <a:srgbClr val="AFB9C2">
                  <a:alpha val="0"/>
                </a:srgbClr>
              </a:gs>
              <a:gs pos="50000">
                <a:srgbClr val="AFB9C2">
                  <a:alpha val="2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E1BDCF-5BFE-FE49-A911-63130C874BA0}"/>
              </a:ext>
            </a:extLst>
          </p:cNvPr>
          <p:cNvSpPr/>
          <p:nvPr userDrawn="1"/>
        </p:nvSpPr>
        <p:spPr>
          <a:xfrm>
            <a:off x="2515428" y="860920"/>
            <a:ext cx="1715709" cy="4644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677BE5-1E8F-1041-94D8-7FE480E767C2}"/>
              </a:ext>
            </a:extLst>
          </p:cNvPr>
          <p:cNvCxnSpPr>
            <a:cxnSpLocks/>
          </p:cNvCxnSpPr>
          <p:nvPr userDrawn="1"/>
        </p:nvCxnSpPr>
        <p:spPr>
          <a:xfrm>
            <a:off x="4246367" y="1366988"/>
            <a:ext cx="0" cy="4025055"/>
          </a:xfrm>
          <a:prstGeom prst="line">
            <a:avLst/>
          </a:prstGeom>
          <a:ln w="19050">
            <a:solidFill>
              <a:srgbClr val="AFB9C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AF313A3-FEEC-CE41-9CC2-83C432778B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7221" y="5734485"/>
            <a:ext cx="466644" cy="1593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200" b="0">
                <a:solidFill>
                  <a:srgbClr val="B2BECD"/>
                </a:solidFill>
              </a:defRPr>
            </a:lvl1pPr>
          </a:lstStyle>
          <a:p>
            <a:pPr lvl="0"/>
            <a:r>
              <a:rPr lang="en-US" dirty="0"/>
              <a:t>+-#.##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D34E09-B672-CF47-8451-5270CB616A87}"/>
              </a:ext>
            </a:extLst>
          </p:cNvPr>
          <p:cNvSpPr/>
          <p:nvPr userDrawn="1"/>
        </p:nvSpPr>
        <p:spPr>
          <a:xfrm>
            <a:off x="4255741" y="5505560"/>
            <a:ext cx="7936259" cy="503364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B80F2-D674-0E4C-842B-7A30702B1C06}"/>
              </a:ext>
            </a:extLst>
          </p:cNvPr>
          <p:cNvSpPr/>
          <p:nvPr userDrawn="1"/>
        </p:nvSpPr>
        <p:spPr>
          <a:xfrm>
            <a:off x="9343381" y="5238893"/>
            <a:ext cx="2848620" cy="1306286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F50C4B-7039-1045-AB59-6FDD08E2573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3354895" cy="3954086"/>
          </a:xfrm>
        </p:spPr>
        <p:txBody>
          <a:bodyPr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4B0E93E-75EE-6A4B-8272-3D8D30E3A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3D37C89B-81D8-3043-A798-0ADC847D7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63864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Te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299F4D-8D55-3048-8794-6B3A1830F8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9"/>
            <a:ext cx="12192000" cy="6868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4C3540-9E88-E045-966C-037F724642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F1F94CD-D014-E74F-B858-0B13D18C0344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704ABBC-53B3-CC4F-A0CA-BE90B47141F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5154" y="535609"/>
            <a:ext cx="2274632" cy="674455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B02F14B-4E18-DC4A-96DC-3E37BE9AAE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414" y="2937600"/>
            <a:ext cx="8486893" cy="366712"/>
          </a:xfrm>
          <a:prstGeom prst="rect">
            <a:avLst/>
          </a:prstGeom>
        </p:spPr>
        <p:txBody>
          <a:bodyPr wrap="none"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rgbClr val="DFC123"/>
                </a:solidFill>
              </a:defRPr>
            </a:lvl2pPr>
            <a:lvl3pPr marL="914400" indent="0">
              <a:buNone/>
              <a:defRPr>
                <a:solidFill>
                  <a:srgbClr val="DFC123"/>
                </a:solidFill>
              </a:defRPr>
            </a:lvl3pPr>
            <a:lvl4pPr marL="1371600" indent="0">
              <a:buNone/>
              <a:defRPr>
                <a:solidFill>
                  <a:srgbClr val="DFC123"/>
                </a:solidFill>
              </a:defRPr>
            </a:lvl4pPr>
            <a:lvl5pPr marL="1828800" indent="0">
              <a:buNone/>
              <a:defRPr>
                <a:solidFill>
                  <a:srgbClr val="DFC123"/>
                </a:solidFill>
              </a:defRPr>
            </a:lvl5pPr>
          </a:lstStyle>
          <a:p>
            <a:pPr lvl="0"/>
            <a:r>
              <a:rPr lang="en-US" dirty="0"/>
              <a:t>Client name - System 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FC0AEA3-1106-7B4F-B04F-16E37A3A26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5415" y="3319200"/>
            <a:ext cx="8486892" cy="344488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presentation subject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53229AF-D6F9-0646-A365-E00292265D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36000" y="4119279"/>
            <a:ext cx="1450572" cy="215444"/>
          </a:xfrm>
          <a:prstGeom prst="rect">
            <a:avLst/>
          </a:prstGeom>
        </p:spPr>
        <p:txBody>
          <a:bodyPr wrap="none" lIns="72000" tIns="0" rIns="72000" bIns="0">
            <a:spAutoFit/>
          </a:bodyPr>
          <a:lstStyle>
            <a:lvl1pPr marL="0" indent="0">
              <a:lnSpc>
                <a:spcPct val="100000"/>
              </a:lnSpc>
              <a:buNone/>
              <a:defRPr sz="1400" b="1" i="0" spc="20" baseline="0">
                <a:solidFill>
                  <a:srgbClr val="E0C20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 b="1">
                <a:solidFill>
                  <a:srgbClr val="70CDD9"/>
                </a:solidFill>
              </a:defRPr>
            </a:lvl2pPr>
            <a:lvl3pPr marL="914400" indent="0">
              <a:buNone/>
              <a:defRPr sz="1100" b="1">
                <a:solidFill>
                  <a:srgbClr val="70CDD9"/>
                </a:solidFill>
              </a:defRPr>
            </a:lvl3pPr>
            <a:lvl4pPr marL="1371600" indent="0">
              <a:buNone/>
              <a:defRPr sz="1050" b="1">
                <a:solidFill>
                  <a:srgbClr val="70CDD9"/>
                </a:solidFill>
              </a:defRPr>
            </a:lvl4pPr>
            <a:lvl5pPr marL="1828800" indent="0">
              <a:buNone/>
              <a:defRPr sz="1050" b="1">
                <a:solidFill>
                  <a:srgbClr val="70CDD9"/>
                </a:solidFill>
              </a:defRPr>
            </a:lvl5pPr>
          </a:lstStyle>
          <a:p>
            <a:pPr lvl="0"/>
            <a:r>
              <a:rPr lang="en-US" dirty="0"/>
              <a:t>Insert presenters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0BF322-9129-B548-AC3F-A9BE73CB4F2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12128" t="8983" r="10508"/>
          <a:stretch>
            <a:fillRect/>
          </a:stretch>
        </p:blipFill>
        <p:spPr>
          <a:xfrm>
            <a:off x="3251657" y="4080419"/>
            <a:ext cx="302955" cy="302955"/>
          </a:xfrm>
          <a:custGeom>
            <a:avLst/>
            <a:gdLst>
              <a:gd name="connsiteX0" fmla="*/ 137554 w 275108"/>
              <a:gd name="connsiteY0" fmla="*/ 0 h 275108"/>
              <a:gd name="connsiteX1" fmla="*/ 275108 w 275108"/>
              <a:gd name="connsiteY1" fmla="*/ 137554 h 275108"/>
              <a:gd name="connsiteX2" fmla="*/ 137554 w 275108"/>
              <a:gd name="connsiteY2" fmla="*/ 275108 h 275108"/>
              <a:gd name="connsiteX3" fmla="*/ 0 w 275108"/>
              <a:gd name="connsiteY3" fmla="*/ 137554 h 275108"/>
              <a:gd name="connsiteX4" fmla="*/ 137554 w 275108"/>
              <a:gd name="connsiteY4" fmla="*/ 0 h 27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108" h="275108">
                <a:moveTo>
                  <a:pt x="137554" y="0"/>
                </a:moveTo>
                <a:cubicBezTo>
                  <a:pt x="213523" y="0"/>
                  <a:pt x="275108" y="61585"/>
                  <a:pt x="275108" y="137554"/>
                </a:cubicBezTo>
                <a:cubicBezTo>
                  <a:pt x="275108" y="213523"/>
                  <a:pt x="213523" y="275108"/>
                  <a:pt x="137554" y="275108"/>
                </a:cubicBezTo>
                <a:cubicBezTo>
                  <a:pt x="61585" y="275108"/>
                  <a:pt x="0" y="213523"/>
                  <a:pt x="0" y="137554"/>
                </a:cubicBezTo>
                <a:cubicBezTo>
                  <a:pt x="0" y="61585"/>
                  <a:pt x="61585" y="0"/>
                  <a:pt x="137554" y="0"/>
                </a:cubicBezTo>
                <a:close/>
              </a:path>
            </a:pathLst>
          </a:custGeom>
          <a:effectLst>
            <a:outerShdw blurRad="254000" dist="38100" dir="2700000" algn="tl" rotWithShape="0">
              <a:schemeClr val="accent2">
                <a:alpha val="25000"/>
              </a:schemeClr>
            </a:outerShdw>
          </a:effectLst>
        </p:spPr>
      </p:pic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34913D7-AF39-8C43-A740-1E64D6AAE1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76161" y="6525935"/>
            <a:ext cx="1146147" cy="257763"/>
          </a:xfrm>
          <a:prstGeom prst="rect">
            <a:avLst/>
          </a:prstGeom>
        </p:spPr>
        <p:txBody>
          <a:bodyPr wrap="none" rIns="0">
            <a:spAutoFit/>
          </a:bodyPr>
          <a:lstStyle>
            <a:lvl1pPr marL="0" indent="0" algn="r">
              <a:buNone/>
              <a:defRPr sz="1000" b="1" cap="all" baseline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REPORT DATE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8EFD39A-3615-6F4B-9F52-E598878BE21A}"/>
              </a:ext>
            </a:extLst>
          </p:cNvPr>
          <p:cNvSpPr/>
          <p:nvPr userDrawn="1"/>
        </p:nvSpPr>
        <p:spPr>
          <a:xfrm>
            <a:off x="535155" y="6481274"/>
            <a:ext cx="2274632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 dirty="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//</a:t>
            </a:r>
            <a:r>
              <a:rPr lang="en-US" sz="1000" spc="10" dirty="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 SOFTWARE IMPROVEMENT GROUP</a:t>
            </a:r>
            <a:endParaRPr lang="en-US" sz="1000" b="1" spc="10" dirty="0">
              <a:solidFill>
                <a:schemeClr val="bg2">
                  <a:alpha val="90000"/>
                </a:schemeClr>
              </a:solidFill>
              <a:effectLst>
                <a:outerShdw blurRad="571500" dist="38100" dir="2700000" sx="105000" sy="105000" algn="tl" rotWithShape="0">
                  <a:schemeClr val="tx2"/>
                </a:outerShdw>
              </a:effectLst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5B8C900-5953-7646-B75E-B4E895C6FA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55894" y="6536558"/>
            <a:ext cx="2391680" cy="247948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b="1" cap="all" spc="10" baseline="0" dirty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</a:lstStyle>
          <a:p>
            <a:pPr lvl="0"/>
            <a:r>
              <a:rPr lang="en-US" dirty="0"/>
              <a:t>&lt;Insert Quality Officer (if applicable)&gt;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FDE74E-34F9-C241-B23D-B49005E8D793}"/>
              </a:ext>
            </a:extLst>
          </p:cNvPr>
          <p:cNvGrpSpPr/>
          <p:nvPr userDrawn="1"/>
        </p:nvGrpSpPr>
        <p:grpSpPr>
          <a:xfrm>
            <a:off x="2791616" y="6877004"/>
            <a:ext cx="3843860" cy="466097"/>
            <a:chOff x="2011680" y="6924072"/>
            <a:chExt cx="3843860" cy="46609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5DC9F4-580E-FD40-9304-6B309D951026}"/>
                </a:ext>
              </a:extLst>
            </p:cNvPr>
            <p:cNvSpPr txBox="1"/>
            <p:nvPr userDrawn="1"/>
          </p:nvSpPr>
          <p:spPr>
            <a:xfrm>
              <a:off x="2011680" y="6990059"/>
              <a:ext cx="3843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E68E0B"/>
                  </a:solidFill>
                </a:rPr>
                <a:t>When using the “quality officer” placeholder, make sure that the descriptive “</a:t>
              </a:r>
              <a:r>
                <a:rPr lang="en-US" sz="1000" b="1" dirty="0">
                  <a:solidFill>
                    <a:srgbClr val="E68E0B"/>
                  </a:solidFill>
                </a:rPr>
                <a:t>QA performed by</a:t>
              </a:r>
              <a:r>
                <a:rPr lang="en-US" sz="1000" dirty="0">
                  <a:solidFill>
                    <a:srgbClr val="E68E0B"/>
                  </a:solidFill>
                </a:rPr>
                <a:t>” </a:t>
              </a:r>
              <a:r>
                <a:rPr lang="en-US" sz="1000" b="0" dirty="0">
                  <a:solidFill>
                    <a:srgbClr val="E68E0B"/>
                  </a:solidFill>
                </a:rPr>
                <a:t>label is included </a:t>
              </a:r>
              <a:r>
                <a:rPr lang="en-US" sz="1000" dirty="0">
                  <a:solidFill>
                    <a:srgbClr val="E68E0B"/>
                  </a:solidFill>
                </a:rPr>
                <a:t>on the slide.</a:t>
              </a: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C2DE9687-6154-EB47-8152-AA0ED18386E0}"/>
                </a:ext>
              </a:extLst>
            </p:cNvPr>
            <p:cNvSpPr/>
            <p:nvPr userDrawn="1"/>
          </p:nvSpPr>
          <p:spPr>
            <a:xfrm>
              <a:off x="3876938" y="6924072"/>
              <a:ext cx="112623" cy="79252"/>
            </a:xfrm>
            <a:prstGeom prst="triangle">
              <a:avLst/>
            </a:prstGeom>
            <a:solidFill>
              <a:srgbClr val="E68E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68E0B"/>
                </a:solidFill>
              </a:endParaRPr>
            </a:p>
          </p:txBody>
        </p:sp>
      </p:grp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EF1FA1B0-F9F2-7F47-A1C1-4C7E72AC3B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6152113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 overview - Qualit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4B9930-CD1C-CA44-8C43-D95C6097D120}"/>
              </a:ext>
            </a:extLst>
          </p:cNvPr>
          <p:cNvSpPr/>
          <p:nvPr userDrawn="1"/>
        </p:nvSpPr>
        <p:spPr>
          <a:xfrm>
            <a:off x="4989841" y="5698067"/>
            <a:ext cx="7202159" cy="1159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564C0-5D9C-5145-B29A-05DCBD35ED69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F98EE3B-D03A-DD43-A8E2-3C5AB37DA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A393E49-A939-1E42-9494-C19B9F240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1FCD5-EE6E-3543-8FD5-9B4F7C1A74C1}"/>
              </a:ext>
            </a:extLst>
          </p:cNvPr>
          <p:cNvSpPr/>
          <p:nvPr userDrawn="1"/>
        </p:nvSpPr>
        <p:spPr>
          <a:xfrm>
            <a:off x="0" y="5505561"/>
            <a:ext cx="4253241" cy="7867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8C74D7-8C01-1B43-8FCD-9BD04274FAB1}"/>
              </a:ext>
            </a:extLst>
          </p:cNvPr>
          <p:cNvSpPr/>
          <p:nvPr userDrawn="1"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ECB82676-C1C3-D348-AF83-1EF35EDE36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3832" y="5908297"/>
            <a:ext cx="984550" cy="199737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Sigsterren" pitchFamily="2" charset="0"/>
              </a:defRPr>
            </a:lvl1pPr>
          </a:lstStyle>
          <a:p>
            <a:pPr lvl="0"/>
            <a:r>
              <a:rPr lang="en-US" dirty="0"/>
              <a:t>IIIII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835C75AB-59F9-834C-8767-A3EB61616D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34754" y="5695488"/>
            <a:ext cx="482705" cy="198320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#.#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430E3A36-E8DA-6C49-9EB1-E22666F652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373" y="5799858"/>
            <a:ext cx="2397600" cy="223200"/>
          </a:xfrm>
          <a:prstGeom prst="rect">
            <a:avLst/>
          </a:prstGeom>
          <a:noFill/>
        </p:spPr>
        <p:txBody>
          <a:bodyPr vert="horz" wrap="square" lIns="0" tIns="0" rIns="90000" bIns="0" rtlCol="0" anchor="ctr">
            <a:spAutoFit/>
          </a:bodyPr>
          <a:lstStyle>
            <a:lvl1pPr marL="0" indent="0">
              <a:lnSpc>
                <a:spcPct val="90000"/>
              </a:lnSpc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85750" lvl="0" indent="-285750"/>
            <a:r>
              <a:rPr lang="en-US" dirty="0"/>
              <a:t>metric name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677BE5-1E8F-1041-94D8-7FE480E767C2}"/>
              </a:ext>
            </a:extLst>
          </p:cNvPr>
          <p:cNvCxnSpPr>
            <a:cxnSpLocks/>
          </p:cNvCxnSpPr>
          <p:nvPr userDrawn="1"/>
        </p:nvCxnSpPr>
        <p:spPr>
          <a:xfrm>
            <a:off x="522333" y="1488831"/>
            <a:ext cx="0" cy="3903212"/>
          </a:xfrm>
          <a:prstGeom prst="line">
            <a:avLst/>
          </a:prstGeom>
          <a:ln w="19050">
            <a:solidFill>
              <a:srgbClr val="AFB9C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AF313A3-FEEC-CE41-9CC2-83C432778B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7221" y="5734485"/>
            <a:ext cx="466644" cy="1593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200" b="0">
                <a:solidFill>
                  <a:srgbClr val="B2BECD"/>
                </a:solidFill>
              </a:defRPr>
            </a:lvl1pPr>
          </a:lstStyle>
          <a:p>
            <a:pPr lvl="0"/>
            <a:r>
              <a:rPr lang="en-US" dirty="0"/>
              <a:t>+-#.##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D34E09-B672-CF47-8451-5270CB616A87}"/>
              </a:ext>
            </a:extLst>
          </p:cNvPr>
          <p:cNvSpPr/>
          <p:nvPr userDrawn="1"/>
        </p:nvSpPr>
        <p:spPr>
          <a:xfrm>
            <a:off x="4255741" y="5505560"/>
            <a:ext cx="7936259" cy="503364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B80F2-D674-0E4C-842B-7A30702B1C06}"/>
              </a:ext>
            </a:extLst>
          </p:cNvPr>
          <p:cNvSpPr/>
          <p:nvPr userDrawn="1"/>
        </p:nvSpPr>
        <p:spPr>
          <a:xfrm>
            <a:off x="9343381" y="5238893"/>
            <a:ext cx="2848620" cy="1306286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F50C4B-7039-1045-AB59-6FDD08E2573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11231295" cy="3954086"/>
          </a:xfrm>
        </p:spPr>
        <p:txBody>
          <a:bodyPr lIns="18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F9FF7DA-17F8-2241-8F5E-D615FB44F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D1FF7A5A-BC87-6343-B67D-1C5E39183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37528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recommend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A8232984-E644-3446-9DA0-50771B9C1F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543051" y="2160881"/>
            <a:ext cx="10202616" cy="4025607"/>
          </a:xfrm>
          <a:prstGeom prst="rect">
            <a:avLst/>
          </a:prstGeom>
        </p:spPr>
        <p:txBody>
          <a:bodyPr wrap="none" lIns="396000" tIns="72000" bIns="108000">
            <a:no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2BECD"/>
              </a:buClr>
              <a:buFont typeface="Wingdings" pitchFamily="2" charset="2"/>
              <a:buNone/>
              <a:tabLst/>
              <a:defRPr sz="1600" b="0">
                <a:solidFill>
                  <a:schemeClr val="tx2"/>
                </a:solidFill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None/>
              <a:defRPr sz="1600">
                <a:solidFill>
                  <a:srgbClr val="163241"/>
                </a:solidFill>
              </a:defRPr>
            </a:lvl2pPr>
            <a:lvl3pPr marL="914400" indent="0">
              <a:lnSpc>
                <a:spcPct val="114000"/>
              </a:lnSpc>
              <a:spcBef>
                <a:spcPts val="1000"/>
              </a:spcBef>
              <a:buNone/>
              <a:defRPr sz="1600">
                <a:solidFill>
                  <a:srgbClr val="163241"/>
                </a:solidFill>
              </a:defRPr>
            </a:lvl3pPr>
            <a:lvl4pPr marL="1371600" indent="0">
              <a:lnSpc>
                <a:spcPct val="114000"/>
              </a:lnSpc>
              <a:spcBef>
                <a:spcPts val="1000"/>
              </a:spcBef>
              <a:buNone/>
              <a:defRPr sz="1600">
                <a:solidFill>
                  <a:srgbClr val="163241"/>
                </a:solidFill>
              </a:defRPr>
            </a:lvl4pPr>
            <a:lvl5pPr marL="1828800" indent="0">
              <a:lnSpc>
                <a:spcPct val="114000"/>
              </a:lnSpc>
              <a:spcBef>
                <a:spcPts val="1000"/>
              </a:spcBef>
              <a:buNone/>
              <a:defRPr sz="1600">
                <a:solidFill>
                  <a:srgbClr val="163241"/>
                </a:solidFill>
              </a:defRPr>
            </a:lvl5pPr>
          </a:lstStyle>
          <a:p>
            <a:pPr lvl="0"/>
            <a:r>
              <a:rPr lang="en-US" dirty="0"/>
              <a:t>Insert goals here (headers in bold)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564C0-5D9C-5145-B29A-05DCBD35ED69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F98EE3B-D03A-DD43-A8E2-3C5AB37DA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A393E49-A939-1E42-9494-C19B9F240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pic>
        <p:nvPicPr>
          <p:cNvPr id="8" name="Picture 7" descr="ico_status report-01.eps">
            <a:extLst>
              <a:ext uri="{FF2B5EF4-FFF2-40B4-BE49-F238E27FC236}">
                <a16:creationId xmlns:a16="http://schemas.microsoft.com/office/drawing/2014/main" id="{F14A6CD3-F23E-5741-B09E-84A95A00B2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AFB9BF">
                <a:tint val="45000"/>
                <a:satMod val="400000"/>
              </a:srgbClr>
            </a:duotone>
            <a:lum bright="-15000" contrast="-6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53" y="1209917"/>
            <a:ext cx="811394" cy="811394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CE4EB8-AE55-6E4F-BFA2-AA85E536A788}"/>
              </a:ext>
            </a:extLst>
          </p:cNvPr>
          <p:cNvSpPr txBox="1"/>
          <p:nvPr userDrawn="1"/>
        </p:nvSpPr>
        <p:spPr>
          <a:xfrm>
            <a:off x="1543051" y="1366987"/>
            <a:ext cx="10202616" cy="511431"/>
          </a:xfrm>
          <a:prstGeom prst="rect">
            <a:avLst/>
          </a:prstGeom>
          <a:solidFill>
            <a:schemeClr val="tx2"/>
          </a:solidFill>
        </p:spPr>
        <p:txBody>
          <a:bodyPr wrap="square" lIns="3960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Towards the next session SIG recommends to focus on the following goals: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15F297B-FAE8-344B-8EFB-2F3BE63EF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5EA33FD2-4F1D-6E4A-97BB-55BF958D9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06809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 pro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570A5C-1465-F949-AFD7-E381D9043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9"/>
            <a:ext cx="12192000" cy="686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565017-894C-E344-A8B5-B1F451E1E1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A9C428-1541-C94A-80EE-1111372D8A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6" y="253846"/>
            <a:ext cx="578757" cy="3574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200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F528EF-6CE7-9345-82A1-021612861512}"/>
              </a:ext>
            </a:extLst>
          </p:cNvPr>
          <p:cNvSpPr/>
          <p:nvPr userDrawn="1"/>
        </p:nvSpPr>
        <p:spPr>
          <a:xfrm>
            <a:off x="535154" y="6481274"/>
            <a:ext cx="2184955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 dirty="0">
                <a:solidFill>
                  <a:srgbClr val="B2BECD"/>
                </a:solidFill>
              </a:rPr>
              <a:t>//</a:t>
            </a:r>
            <a:r>
              <a:rPr lang="en-US" sz="1000" spc="10" dirty="0">
                <a:solidFill>
                  <a:srgbClr val="B2BECD"/>
                </a:solidFill>
              </a:rPr>
              <a:t> SOFTWARE IMPROVEMENT GROUP</a:t>
            </a:r>
            <a:endParaRPr lang="en-US" sz="1000" b="1" spc="10" dirty="0">
              <a:solidFill>
                <a:srgbClr val="B2BECD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43D9BE-75D5-6E41-91C6-BF158133B3CB}"/>
              </a:ext>
            </a:extLst>
          </p:cNvPr>
          <p:cNvSpPr/>
          <p:nvPr userDrawn="1"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EA732E99-E093-BA43-9D65-ED4C138D063D}"/>
              </a:ext>
            </a:extLst>
          </p:cNvPr>
          <p:cNvSpPr txBox="1">
            <a:spLocks/>
          </p:cNvSpPr>
          <p:nvPr userDrawn="1"/>
        </p:nvSpPr>
        <p:spPr>
          <a:xfrm>
            <a:off x="1869429" y="1504098"/>
            <a:ext cx="2881289" cy="216792"/>
          </a:xfrm>
          <a:prstGeom prst="rect">
            <a:avLst/>
          </a:prstGeom>
        </p:spPr>
        <p:txBody>
          <a:bodyPr wrap="square" tIns="0" bIns="0" anchor="t">
            <a:noAutofit/>
          </a:bodyPr>
          <a:lstStyle>
            <a:defPPr>
              <a:defRPr lang="en-US"/>
            </a:defPPr>
            <a:lvl1pPr marL="228600" lvl="0" indent="-228600">
              <a:lnSpc>
                <a:spcPct val="80000"/>
              </a:lnSpc>
              <a:spcBef>
                <a:spcPts val="1000"/>
              </a:spcBef>
              <a:buFont typeface="Arial"/>
              <a:buNone/>
              <a:defRPr sz="2000" b="0">
                <a:solidFill>
                  <a:srgbClr val="AFB9C2"/>
                </a:solidFill>
                <a:ea typeface="TheSans B6 SemiBold" charset="0"/>
                <a:cs typeface="TheSans B6 SemiBold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 algn="l"/>
            <a:r>
              <a:rPr lang="en-US" sz="2400" b="0" i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Your</a:t>
            </a:r>
            <a:r>
              <a:rPr lang="en-US" sz="2400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delivery team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240597-FB20-6A42-8EA6-4B770828805B}"/>
              </a:ext>
            </a:extLst>
          </p:cNvPr>
          <p:cNvSpPr/>
          <p:nvPr userDrawn="1"/>
        </p:nvSpPr>
        <p:spPr>
          <a:xfrm>
            <a:off x="6096000" y="853201"/>
            <a:ext cx="6095999" cy="6012750"/>
          </a:xfrm>
          <a:prstGeom prst="rect">
            <a:avLst/>
          </a:prstGeom>
          <a:gradFill>
            <a:gsLst>
              <a:gs pos="0">
                <a:srgbClr val="DFC101"/>
              </a:gs>
              <a:gs pos="35000">
                <a:schemeClr val="accent2">
                  <a:alpha val="85000"/>
                </a:schemeClr>
              </a:gs>
              <a:gs pos="100000">
                <a:schemeClr val="accent2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2E86253-7D5C-C440-9DE6-456597099579}"/>
              </a:ext>
            </a:extLst>
          </p:cNvPr>
          <p:cNvSpPr txBox="1">
            <a:spLocks/>
          </p:cNvSpPr>
          <p:nvPr userDrawn="1"/>
        </p:nvSpPr>
        <p:spPr>
          <a:xfrm>
            <a:off x="6794634" y="1504098"/>
            <a:ext cx="3867062" cy="216792"/>
          </a:xfrm>
          <a:prstGeom prst="rect">
            <a:avLst/>
          </a:prstGeom>
        </p:spPr>
        <p:txBody>
          <a:bodyPr wrap="square" tIns="0" bIns="0" anchor="t">
            <a:noAutofit/>
          </a:bodyPr>
          <a:lstStyle>
            <a:defPPr>
              <a:defRPr lang="en-US"/>
            </a:defPPr>
            <a:lvl1pPr marL="228600" lvl="0" indent="-228600">
              <a:lnSpc>
                <a:spcPct val="80000"/>
              </a:lnSpc>
              <a:spcBef>
                <a:spcPts val="1000"/>
              </a:spcBef>
              <a:buFont typeface="Arial"/>
              <a:buNone/>
              <a:defRPr sz="2000" b="0">
                <a:solidFill>
                  <a:srgbClr val="AFB9C2"/>
                </a:solidFill>
                <a:ea typeface="TheSans B6 SemiBold" charset="0"/>
                <a:cs typeface="TheSans B6 SemiBold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 algn="l"/>
            <a:r>
              <a:rPr lang="en-US" sz="2400" b="0" i="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 to </a:t>
            </a:r>
            <a:r>
              <a:rPr lang="en-US" sz="2400" b="1" i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in touch with us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4A153-AC57-1747-99C9-916E538A29B6}"/>
              </a:ext>
            </a:extLst>
          </p:cNvPr>
          <p:cNvSpPr/>
          <p:nvPr userDrawn="1"/>
        </p:nvSpPr>
        <p:spPr>
          <a:xfrm>
            <a:off x="6097729" y="2172785"/>
            <a:ext cx="403107" cy="403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6E7944-D215-E44A-A91C-E93FAAF950A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100000"/>
          </a:blip>
          <a:stretch>
            <a:fillRect/>
          </a:stretch>
        </p:blipFill>
        <p:spPr>
          <a:xfrm>
            <a:off x="6121482" y="2214244"/>
            <a:ext cx="355600" cy="30226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2E4C3C5-CE52-1142-B5EA-71E6E473FFC7}"/>
              </a:ext>
            </a:extLst>
          </p:cNvPr>
          <p:cNvSpPr/>
          <p:nvPr userDrawn="1"/>
        </p:nvSpPr>
        <p:spPr>
          <a:xfrm>
            <a:off x="6095998" y="2713111"/>
            <a:ext cx="403107" cy="403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992EEE-55C7-F94E-A395-24C1D44232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lum bright="100000"/>
          </a:blip>
          <a:stretch>
            <a:fillRect/>
          </a:stretch>
        </p:blipFill>
        <p:spPr>
          <a:xfrm>
            <a:off x="6118104" y="2755942"/>
            <a:ext cx="355600" cy="3022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12D71D-5C15-3F47-9ACB-1C4A8CF8A4B8}"/>
              </a:ext>
            </a:extLst>
          </p:cNvPr>
          <p:cNvCxnSpPr/>
          <p:nvPr userDrawn="1"/>
        </p:nvCxnSpPr>
        <p:spPr>
          <a:xfrm>
            <a:off x="6099175" y="856376"/>
            <a:ext cx="0" cy="4067142"/>
          </a:xfrm>
          <a:prstGeom prst="line">
            <a:avLst/>
          </a:prstGeom>
          <a:ln w="15875">
            <a:gradFill>
              <a:gsLst>
                <a:gs pos="19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BC4869E-75E4-4E48-8890-D1BDC0176C8F}"/>
              </a:ext>
            </a:extLst>
          </p:cNvPr>
          <p:cNvSpPr txBox="1">
            <a:spLocks/>
          </p:cNvSpPr>
          <p:nvPr userDrawn="1"/>
        </p:nvSpPr>
        <p:spPr>
          <a:xfrm>
            <a:off x="6792060" y="2800553"/>
            <a:ext cx="2881289" cy="216792"/>
          </a:xfrm>
          <a:prstGeom prst="rect">
            <a:avLst/>
          </a:prstGeom>
        </p:spPr>
        <p:txBody>
          <a:bodyPr wrap="square" tIns="0" bIns="0" anchor="t">
            <a:noAutofit/>
          </a:bodyPr>
          <a:lstStyle>
            <a:defPPr>
              <a:defRPr lang="en-US"/>
            </a:defPPr>
            <a:lvl1pPr marL="228600" lvl="0" indent="-228600">
              <a:lnSpc>
                <a:spcPct val="80000"/>
              </a:lnSpc>
              <a:spcBef>
                <a:spcPts val="1000"/>
              </a:spcBef>
              <a:buFont typeface="Arial"/>
              <a:buNone/>
              <a:defRPr sz="2000" b="0">
                <a:solidFill>
                  <a:srgbClr val="AFB9C2"/>
                </a:solidFill>
                <a:ea typeface="TheSans B6 SemiBold" charset="0"/>
                <a:cs typeface="TheSans B6 SemiBold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 algn="l"/>
            <a:r>
              <a:rPr lang="en-US" sz="1800" b="0" i="0" dirty="0">
                <a:solidFill>
                  <a:schemeClr val="tx2"/>
                </a:solidFill>
                <a:latin typeface="+mn-lt"/>
                <a:cs typeface="Calibri Light" panose="020F0302020204030204" pitchFamily="34" charset="0"/>
              </a:rPr>
              <a:t>+31 (0) 20 314 09 53  </a:t>
            </a:r>
            <a:endParaRPr lang="en-US" sz="1800" b="0" i="0" dirty="0">
              <a:solidFill>
                <a:schemeClr val="tx2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E5F9A281-898E-0144-8AF7-69085D73EEF6}"/>
              </a:ext>
            </a:extLst>
          </p:cNvPr>
          <p:cNvSpPr txBox="1">
            <a:spLocks/>
          </p:cNvSpPr>
          <p:nvPr userDrawn="1"/>
        </p:nvSpPr>
        <p:spPr>
          <a:xfrm>
            <a:off x="6792060" y="2263855"/>
            <a:ext cx="4040042" cy="216792"/>
          </a:xfrm>
          <a:prstGeom prst="rect">
            <a:avLst/>
          </a:prstGeom>
        </p:spPr>
        <p:txBody>
          <a:bodyPr wrap="square" tIns="0" bIns="0" anchor="t">
            <a:noAutofit/>
          </a:bodyPr>
          <a:lstStyle>
            <a:defPPr>
              <a:defRPr lang="en-US"/>
            </a:defPPr>
            <a:lvl1pPr marL="228600" lvl="0" indent="-228600">
              <a:lnSpc>
                <a:spcPct val="80000"/>
              </a:lnSpc>
              <a:spcBef>
                <a:spcPts val="1000"/>
              </a:spcBef>
              <a:buFont typeface="Arial"/>
              <a:buNone/>
              <a:defRPr sz="2000" b="0">
                <a:solidFill>
                  <a:srgbClr val="AFB9C2"/>
                </a:solidFill>
                <a:ea typeface="TheSans B6 SemiBold" charset="0"/>
                <a:cs typeface="TheSans B6 SemiBold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 algn="l"/>
            <a:r>
              <a:rPr lang="en-US" sz="1800" b="0" i="0" dirty="0">
                <a:solidFill>
                  <a:schemeClr val="tx2"/>
                </a:solidFill>
                <a:latin typeface="+mn-lt"/>
                <a:cs typeface="Calibri Light" panose="020F0302020204030204" pitchFamily="34" charset="0"/>
              </a:rPr>
              <a:t>www.</a:t>
            </a:r>
            <a:r>
              <a:rPr lang="en-US" sz="1800" b="1" i="0" dirty="0">
                <a:solidFill>
                  <a:schemeClr val="tx2"/>
                </a:solidFill>
                <a:latin typeface="+mn-lt"/>
                <a:cs typeface="Calibri Light" panose="020F0302020204030204" pitchFamily="34" charset="0"/>
              </a:rPr>
              <a:t>softwareimprovementgroup</a:t>
            </a:r>
            <a:r>
              <a:rPr lang="en-US" sz="1800" b="0" i="0" dirty="0">
                <a:solidFill>
                  <a:schemeClr val="tx2"/>
                </a:solidFill>
                <a:latin typeface="+mn-lt"/>
                <a:cs typeface="Calibri Light" panose="020F0302020204030204" pitchFamily="34" charset="0"/>
              </a:rPr>
              <a:t>.com</a:t>
            </a:r>
            <a:endParaRPr lang="en-US" sz="1800" b="0" i="0" dirty="0">
              <a:solidFill>
                <a:schemeClr val="tx2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80D622-8466-B04C-8DFD-B730E797EA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35666" y="219527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Lead consultant name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56FEDB43-2B74-1B40-B33C-A25AAD8DD99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35666" y="4145938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Supporting consultant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8E3A589-B95B-D14B-8B35-827248735B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666" y="4416912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Consultant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FBC5404-48F5-3F4D-9830-C71054E221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666" y="2663507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8E083C-74D7-F74D-AB9F-127D23959D17}"/>
              </a:ext>
            </a:extLst>
          </p:cNvPr>
          <p:cNvSpPr txBox="1"/>
          <p:nvPr userDrawn="1"/>
        </p:nvSpPr>
        <p:spPr>
          <a:xfrm>
            <a:off x="1935666" y="2478208"/>
            <a:ext cx="2872596" cy="201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solidFill>
                  <a:srgbClr val="B3BECD"/>
                </a:solidFill>
              </a:rPr>
              <a:t>Lead consultant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B2F3057-76A4-6B43-818A-38CCFBF40B3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35666" y="3000701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Account manager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F444726-1D68-A94E-B387-A55930D429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35666" y="3468938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44E87C-BE29-FE44-A21D-706094E9E65C}"/>
              </a:ext>
            </a:extLst>
          </p:cNvPr>
          <p:cNvSpPr txBox="1"/>
          <p:nvPr userDrawn="1"/>
        </p:nvSpPr>
        <p:spPr>
          <a:xfrm>
            <a:off x="1935666" y="3283639"/>
            <a:ext cx="2872596" cy="201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solidFill>
                  <a:srgbClr val="B3BECD"/>
                </a:solidFill>
              </a:rPr>
              <a:t>Account manager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13CFE9D-2F23-0946-B34E-FF8D67DEBB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666" y="4744243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Supporting consultant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AEE56BA-F636-814A-A890-4BBAAE750F4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935666" y="5015217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Consultant 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9813E48C-419C-714D-8526-2AA43F81E7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935666" y="5348052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Supporting consultant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4D4FD237-047E-9B4E-8E24-7614DA39C6D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935666" y="5619026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Consultant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566CCB86-A9A3-B645-9CB7-3DBF845C9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chemeClr val="bg1">
                    <a:alpha val="85000"/>
                  </a:schemeClr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7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570A5C-1465-F949-AFD7-E381D9043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9"/>
            <a:ext cx="12192000" cy="686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565017-894C-E344-A8B5-B1F451E1E1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A9C428-1541-C94A-80EE-1111372D8A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6" y="253846"/>
            <a:ext cx="578757" cy="3574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200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F528EF-6CE7-9345-82A1-021612861512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 dirty="0">
                <a:solidFill>
                  <a:srgbClr val="B2BECD"/>
                </a:solidFill>
              </a:rPr>
              <a:t>//</a:t>
            </a:r>
            <a:r>
              <a:rPr lang="en-US" sz="1000" spc="10" dirty="0">
                <a:solidFill>
                  <a:srgbClr val="B2BECD"/>
                </a:solidFill>
              </a:rPr>
              <a:t> SOFTWARE IMPROVEMENT GROUP</a:t>
            </a:r>
            <a:endParaRPr lang="en-US" sz="1000" b="1" spc="10" dirty="0">
              <a:solidFill>
                <a:srgbClr val="B2BECD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43D9BE-75D5-6E41-91C6-BF158133B3CB}"/>
              </a:ext>
            </a:extLst>
          </p:cNvPr>
          <p:cNvSpPr/>
          <p:nvPr userDrawn="1"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EA732E99-E093-BA43-9D65-ED4C138D063D}"/>
              </a:ext>
            </a:extLst>
          </p:cNvPr>
          <p:cNvSpPr txBox="1">
            <a:spLocks/>
          </p:cNvSpPr>
          <p:nvPr userDrawn="1"/>
        </p:nvSpPr>
        <p:spPr>
          <a:xfrm>
            <a:off x="1869429" y="1504098"/>
            <a:ext cx="2881289" cy="216792"/>
          </a:xfrm>
          <a:prstGeom prst="rect">
            <a:avLst/>
          </a:prstGeom>
        </p:spPr>
        <p:txBody>
          <a:bodyPr wrap="square" tIns="0" bIns="0" anchor="t">
            <a:noAutofit/>
          </a:bodyPr>
          <a:lstStyle>
            <a:defPPr>
              <a:defRPr lang="en-US"/>
            </a:defPPr>
            <a:lvl1pPr marL="228600" lvl="0" indent="-228600">
              <a:lnSpc>
                <a:spcPct val="80000"/>
              </a:lnSpc>
              <a:spcBef>
                <a:spcPts val="1000"/>
              </a:spcBef>
              <a:buFont typeface="Arial"/>
              <a:buNone/>
              <a:defRPr sz="2000" b="0">
                <a:solidFill>
                  <a:srgbClr val="AFB9C2"/>
                </a:solidFill>
                <a:ea typeface="TheSans B6 SemiBold" charset="0"/>
                <a:cs typeface="TheSans B6 SemiBold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 algn="l"/>
            <a:r>
              <a:rPr lang="en-US" sz="2400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Presented </a:t>
            </a:r>
            <a:r>
              <a:rPr lang="en-US" sz="2400" b="0" i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by</a:t>
            </a:r>
            <a:endParaRPr lang="en-US" sz="2400" b="1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240597-FB20-6A42-8EA6-4B770828805B}"/>
              </a:ext>
            </a:extLst>
          </p:cNvPr>
          <p:cNvSpPr/>
          <p:nvPr userDrawn="1"/>
        </p:nvSpPr>
        <p:spPr>
          <a:xfrm>
            <a:off x="6096000" y="853201"/>
            <a:ext cx="6095999" cy="6012750"/>
          </a:xfrm>
          <a:prstGeom prst="rect">
            <a:avLst/>
          </a:prstGeom>
          <a:gradFill>
            <a:gsLst>
              <a:gs pos="0">
                <a:srgbClr val="DFC101"/>
              </a:gs>
              <a:gs pos="30000">
                <a:schemeClr val="accent2">
                  <a:alpha val="85000"/>
                </a:schemeClr>
              </a:gs>
              <a:gs pos="100000">
                <a:schemeClr val="accent2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2E86253-7D5C-C440-9DE6-456597099579}"/>
              </a:ext>
            </a:extLst>
          </p:cNvPr>
          <p:cNvSpPr txBox="1">
            <a:spLocks/>
          </p:cNvSpPr>
          <p:nvPr userDrawn="1"/>
        </p:nvSpPr>
        <p:spPr>
          <a:xfrm>
            <a:off x="6794634" y="1504098"/>
            <a:ext cx="3867062" cy="216792"/>
          </a:xfrm>
          <a:prstGeom prst="rect">
            <a:avLst/>
          </a:prstGeom>
        </p:spPr>
        <p:txBody>
          <a:bodyPr wrap="square" tIns="0" bIns="0" anchor="t">
            <a:noAutofit/>
          </a:bodyPr>
          <a:lstStyle>
            <a:defPPr>
              <a:defRPr lang="en-US"/>
            </a:defPPr>
            <a:lvl1pPr marL="228600" lvl="0" indent="-228600">
              <a:lnSpc>
                <a:spcPct val="80000"/>
              </a:lnSpc>
              <a:spcBef>
                <a:spcPts val="1000"/>
              </a:spcBef>
              <a:buFont typeface="Arial"/>
              <a:buNone/>
              <a:defRPr sz="2000" b="0">
                <a:solidFill>
                  <a:srgbClr val="AFB9C2"/>
                </a:solidFill>
                <a:ea typeface="TheSans B6 SemiBold" charset="0"/>
                <a:cs typeface="TheSans B6 SemiBold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 algn="l"/>
            <a:r>
              <a:rPr lang="en-US" sz="2400" b="0" i="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 to </a:t>
            </a:r>
            <a:r>
              <a:rPr lang="en-US" sz="2400" b="1" i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in touch with us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4A153-AC57-1747-99C9-916E538A29B6}"/>
              </a:ext>
            </a:extLst>
          </p:cNvPr>
          <p:cNvSpPr/>
          <p:nvPr userDrawn="1"/>
        </p:nvSpPr>
        <p:spPr>
          <a:xfrm>
            <a:off x="6097729" y="2172785"/>
            <a:ext cx="403107" cy="403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6E7944-D215-E44A-A91C-E93FAAF950A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100000"/>
          </a:blip>
          <a:stretch>
            <a:fillRect/>
          </a:stretch>
        </p:blipFill>
        <p:spPr>
          <a:xfrm>
            <a:off x="6121482" y="2214244"/>
            <a:ext cx="355600" cy="30226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2E4C3C5-CE52-1142-B5EA-71E6E473FFC7}"/>
              </a:ext>
            </a:extLst>
          </p:cNvPr>
          <p:cNvSpPr/>
          <p:nvPr userDrawn="1"/>
        </p:nvSpPr>
        <p:spPr>
          <a:xfrm>
            <a:off x="6095998" y="2713111"/>
            <a:ext cx="403107" cy="403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992EEE-55C7-F94E-A395-24C1D44232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lum bright="100000"/>
          </a:blip>
          <a:stretch>
            <a:fillRect/>
          </a:stretch>
        </p:blipFill>
        <p:spPr>
          <a:xfrm>
            <a:off x="6118104" y="2755942"/>
            <a:ext cx="355600" cy="3022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12D71D-5C15-3F47-9ACB-1C4A8CF8A4B8}"/>
              </a:ext>
            </a:extLst>
          </p:cNvPr>
          <p:cNvCxnSpPr/>
          <p:nvPr userDrawn="1"/>
        </p:nvCxnSpPr>
        <p:spPr>
          <a:xfrm>
            <a:off x="6096000" y="853201"/>
            <a:ext cx="0" cy="4067142"/>
          </a:xfrm>
          <a:prstGeom prst="line">
            <a:avLst/>
          </a:prstGeom>
          <a:ln w="15875">
            <a:gradFill>
              <a:gsLst>
                <a:gs pos="19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BC4869E-75E4-4E48-8890-D1BDC0176C8F}"/>
              </a:ext>
            </a:extLst>
          </p:cNvPr>
          <p:cNvSpPr txBox="1">
            <a:spLocks/>
          </p:cNvSpPr>
          <p:nvPr userDrawn="1"/>
        </p:nvSpPr>
        <p:spPr>
          <a:xfrm>
            <a:off x="6792060" y="2800553"/>
            <a:ext cx="2881289" cy="216792"/>
          </a:xfrm>
          <a:prstGeom prst="rect">
            <a:avLst/>
          </a:prstGeom>
        </p:spPr>
        <p:txBody>
          <a:bodyPr wrap="square" tIns="0" bIns="0" anchor="t">
            <a:noAutofit/>
          </a:bodyPr>
          <a:lstStyle>
            <a:defPPr>
              <a:defRPr lang="en-US"/>
            </a:defPPr>
            <a:lvl1pPr marL="228600" lvl="0" indent="-228600">
              <a:lnSpc>
                <a:spcPct val="80000"/>
              </a:lnSpc>
              <a:spcBef>
                <a:spcPts val="1000"/>
              </a:spcBef>
              <a:buFont typeface="Arial"/>
              <a:buNone/>
              <a:defRPr sz="2000" b="0">
                <a:solidFill>
                  <a:srgbClr val="AFB9C2"/>
                </a:solidFill>
                <a:ea typeface="TheSans B6 SemiBold" charset="0"/>
                <a:cs typeface="TheSans B6 SemiBold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 algn="l"/>
            <a:r>
              <a:rPr lang="en-US" sz="1800" b="0" i="0" dirty="0">
                <a:solidFill>
                  <a:schemeClr val="tx2"/>
                </a:solidFill>
                <a:latin typeface="+mn-lt"/>
                <a:cs typeface="Calibri Light" panose="020F0302020204030204" pitchFamily="34" charset="0"/>
              </a:rPr>
              <a:t>+31 (0) 20 314 09 53  </a:t>
            </a:r>
            <a:endParaRPr lang="en-US" sz="1800" b="0" i="0" dirty="0">
              <a:solidFill>
                <a:schemeClr val="tx2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E5F9A281-898E-0144-8AF7-69085D73EEF6}"/>
              </a:ext>
            </a:extLst>
          </p:cNvPr>
          <p:cNvSpPr txBox="1">
            <a:spLocks/>
          </p:cNvSpPr>
          <p:nvPr userDrawn="1"/>
        </p:nvSpPr>
        <p:spPr>
          <a:xfrm>
            <a:off x="6792060" y="2263855"/>
            <a:ext cx="4040042" cy="216792"/>
          </a:xfrm>
          <a:prstGeom prst="rect">
            <a:avLst/>
          </a:prstGeom>
        </p:spPr>
        <p:txBody>
          <a:bodyPr wrap="square" tIns="0" bIns="0" anchor="t">
            <a:noAutofit/>
          </a:bodyPr>
          <a:lstStyle>
            <a:defPPr>
              <a:defRPr lang="en-US"/>
            </a:defPPr>
            <a:lvl1pPr marL="228600" lvl="0" indent="-228600">
              <a:lnSpc>
                <a:spcPct val="80000"/>
              </a:lnSpc>
              <a:spcBef>
                <a:spcPts val="1000"/>
              </a:spcBef>
              <a:buFont typeface="Arial"/>
              <a:buNone/>
              <a:defRPr sz="2000" b="0">
                <a:solidFill>
                  <a:srgbClr val="AFB9C2"/>
                </a:solidFill>
                <a:ea typeface="TheSans B6 SemiBold" charset="0"/>
                <a:cs typeface="TheSans B6 SemiBold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 algn="l"/>
            <a:r>
              <a:rPr lang="en-US" sz="1800" b="0" i="0" dirty="0">
                <a:solidFill>
                  <a:schemeClr val="tx2"/>
                </a:solidFill>
                <a:latin typeface="+mn-lt"/>
                <a:cs typeface="Calibri Light" panose="020F0302020204030204" pitchFamily="34" charset="0"/>
              </a:rPr>
              <a:t>www.</a:t>
            </a:r>
            <a:r>
              <a:rPr lang="en-US" sz="1800" b="1" i="0" dirty="0">
                <a:solidFill>
                  <a:schemeClr val="tx2"/>
                </a:solidFill>
                <a:latin typeface="+mn-lt"/>
                <a:cs typeface="Calibri Light" panose="020F0302020204030204" pitchFamily="34" charset="0"/>
              </a:rPr>
              <a:t>softwareimprovementgroup</a:t>
            </a:r>
            <a:r>
              <a:rPr lang="en-US" sz="1800" b="0" i="0" dirty="0">
                <a:solidFill>
                  <a:schemeClr val="tx2"/>
                </a:solidFill>
                <a:latin typeface="+mn-lt"/>
                <a:cs typeface="Calibri Light" panose="020F0302020204030204" pitchFamily="34" charset="0"/>
              </a:rPr>
              <a:t>.com</a:t>
            </a:r>
            <a:endParaRPr lang="en-US" sz="1800" b="0" i="0" dirty="0">
              <a:solidFill>
                <a:schemeClr val="tx2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80D622-8466-B04C-8DFD-B730E797EA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35666" y="219527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56FEDB43-2B74-1B40-B33C-A25AAD8DD99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35666" y="38088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8E3A589-B95B-D14B-8B35-827248735B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666" y="40788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FBC5404-48F5-3F4D-9830-C71054E221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666" y="2663507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B2F3057-76A4-6B43-818A-38CCFBF40B3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35666" y="3000701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F444726-1D68-A94E-B387-A55930D429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35666" y="3468938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13CFE9D-2F23-0946-B34E-FF8D67DEBB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666" y="46152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AEE56BA-F636-814A-A890-4BBAAE750F4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935666" y="48852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9813E48C-419C-714D-8526-2AA43F81E7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935666" y="54216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4D4FD237-047E-9B4E-8E24-7614DA39C6D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935666" y="56916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D1CEA7-9339-3848-B2B0-9A6116B992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35665" y="2464345"/>
            <a:ext cx="3691928" cy="201426"/>
          </a:xfrm>
        </p:spPr>
        <p:txBody>
          <a:bodyPr vert="horz" wrap="none" lIns="0" tIns="0" rIns="0" bIns="0" rtlCol="0">
            <a:noAutofit/>
          </a:bodyPr>
          <a:lstStyle>
            <a:lvl1pPr marL="0" indent="0">
              <a:buNone/>
              <a:defRPr lang="en-US" sz="1400" dirty="0">
                <a:solidFill>
                  <a:srgbClr val="B3BECD"/>
                </a:solidFill>
              </a:defRPr>
            </a:lvl1pPr>
          </a:lstStyle>
          <a:p>
            <a:pPr marL="285750" lvl="0" indent="-285750"/>
            <a:r>
              <a:rPr lang="en-US" dirty="0"/>
              <a:t>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6C3551FB-2F8C-B345-A30C-01137E5F31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35665" y="3265605"/>
            <a:ext cx="3691928" cy="201426"/>
          </a:xfrm>
        </p:spPr>
        <p:txBody>
          <a:bodyPr vert="horz" wrap="none" lIns="0" tIns="0" rIns="0" bIns="0" rtlCol="0">
            <a:noAutofit/>
          </a:bodyPr>
          <a:lstStyle>
            <a:lvl1pPr marL="0" indent="0">
              <a:buNone/>
              <a:defRPr lang="en-US" sz="1400" dirty="0">
                <a:solidFill>
                  <a:srgbClr val="B3BECD"/>
                </a:solidFill>
              </a:defRPr>
            </a:lvl1pPr>
          </a:lstStyle>
          <a:p>
            <a:pPr marL="285750" lvl="0" indent="-285750"/>
            <a:r>
              <a:rPr lang="en-US" dirty="0"/>
              <a:t>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AAEDB36D-8075-864A-96B7-0874A12793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35666" y="42768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EB7E0FE4-1626-7944-B91A-5691F58586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35666" y="50832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14A15AB8-FF15-5A48-948F-7B9B55B0F0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35666" y="58896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B688E3D0-C02A-B94C-A130-548294B8E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chemeClr val="bg1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806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B226EB-715A-5F46-819A-D97E86613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68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796445-AFA9-D44D-80A5-7B00312D6B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9873D30-1162-1841-BD41-C8ABAD8A1C4A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 dirty="0">
                <a:solidFill>
                  <a:schemeClr val="bg2">
                    <a:alpha val="90000"/>
                  </a:schemeClr>
                </a:solidFill>
              </a:rPr>
              <a:t>//</a:t>
            </a:r>
            <a:r>
              <a:rPr lang="en-US" sz="1000" spc="10" dirty="0">
                <a:solidFill>
                  <a:schemeClr val="bg2">
                    <a:alpha val="90000"/>
                  </a:schemeClr>
                </a:solidFill>
              </a:rPr>
              <a:t> SOFTWARE IMPROVEMENT GROUP</a:t>
            </a:r>
            <a:endParaRPr lang="en-US" sz="1000" b="1" spc="10" dirty="0">
              <a:solidFill>
                <a:schemeClr val="bg2">
                  <a:alpha val="9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556584-6B7F-7C4D-9773-60B6FDC6379B}"/>
              </a:ext>
            </a:extLst>
          </p:cNvPr>
          <p:cNvGrpSpPr/>
          <p:nvPr userDrawn="1"/>
        </p:nvGrpSpPr>
        <p:grpSpPr>
          <a:xfrm>
            <a:off x="2696902" y="3083320"/>
            <a:ext cx="6798198" cy="1316395"/>
            <a:chOff x="2696902" y="3091773"/>
            <a:chExt cx="6798198" cy="131639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D6B61E9-4712-8543-AACF-FA6AC9410F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958684" y="3091773"/>
              <a:ext cx="2274632" cy="6744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3C89BE-5AB1-2B43-821F-2ABF2B5FA6E3}"/>
                </a:ext>
              </a:extLst>
            </p:cNvPr>
            <p:cNvSpPr/>
            <p:nvPr userDrawn="1"/>
          </p:nvSpPr>
          <p:spPr>
            <a:xfrm>
              <a:off x="6648515" y="3466618"/>
              <a:ext cx="584801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r>
                <a:rPr lang="en-US" sz="1500" b="1" spc="10" dirty="0">
                  <a:solidFill>
                    <a:srgbClr val="E0C204"/>
                  </a:solidFill>
                </a:rPr>
                <a:t>.com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C4905D-FB97-2044-B05E-844E5E254F90}"/>
                </a:ext>
              </a:extLst>
            </p:cNvPr>
            <p:cNvSpPr/>
            <p:nvPr userDrawn="1"/>
          </p:nvSpPr>
          <p:spPr>
            <a:xfrm>
              <a:off x="2696902" y="4036028"/>
              <a:ext cx="6798198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pPr algn="ctr"/>
              <a:r>
                <a:rPr lang="en-US" sz="1400" b="1" spc="50" baseline="0" dirty="0">
                  <a:solidFill>
                    <a:schemeClr val="bg1"/>
                  </a:solidFill>
                </a:rPr>
                <a:t>GETTING SOFTWARE RIGHT </a:t>
              </a:r>
              <a:r>
                <a:rPr lang="en-US" sz="1400" b="1" spc="50" baseline="0" dirty="0">
                  <a:solidFill>
                    <a:schemeClr val="bg2">
                      <a:alpha val="65000"/>
                    </a:schemeClr>
                  </a:solidFill>
                </a:rPr>
                <a:t>FOR A HEALTHIER DIGITAL WORLD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243BF-DEED-5F4A-80E6-1545CA49B5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1301" y="3978153"/>
              <a:ext cx="4861367" cy="0"/>
            </a:xfrm>
            <a:prstGeom prst="line">
              <a:avLst/>
            </a:prstGeom>
            <a:ln w="19050">
              <a:solidFill>
                <a:schemeClr val="bg1">
                  <a:alpha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6239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Te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299F4D-8D55-3048-8794-6B3A1830F8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9"/>
            <a:ext cx="12192000" cy="6868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C90CD8-D9A9-C346-AF68-016A634326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F1F94CD-D014-E74F-B858-0B13D18C0344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635CA6-88AE-5240-8210-7C82EAC9A34F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 dirty="0">
                <a:solidFill>
                  <a:schemeClr val="bg2">
                    <a:alpha val="90000"/>
                  </a:schemeClr>
                </a:solidFill>
              </a:rPr>
              <a:t>//</a:t>
            </a:r>
            <a:r>
              <a:rPr lang="en-US" sz="1000" spc="10" dirty="0">
                <a:solidFill>
                  <a:schemeClr val="bg2">
                    <a:alpha val="90000"/>
                  </a:schemeClr>
                </a:solidFill>
              </a:rPr>
              <a:t> SOFTWARE IMPROVEMENT GROUP</a:t>
            </a:r>
            <a:endParaRPr lang="en-US" sz="1000" b="1" spc="10" dirty="0">
              <a:solidFill>
                <a:schemeClr val="bg2">
                  <a:alpha val="9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6228E6-102E-BF4F-A502-60D91D71412A}"/>
              </a:ext>
            </a:extLst>
          </p:cNvPr>
          <p:cNvGrpSpPr/>
          <p:nvPr userDrawn="1"/>
        </p:nvGrpSpPr>
        <p:grpSpPr>
          <a:xfrm>
            <a:off x="2696902" y="3083320"/>
            <a:ext cx="6798198" cy="1316395"/>
            <a:chOff x="2696902" y="3091773"/>
            <a:chExt cx="6798198" cy="131639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D9293E-73D7-FE43-AC5E-3F50FC7B5F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958684" y="3091773"/>
              <a:ext cx="2274632" cy="67445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2120C6-587B-254A-98C3-31BE5241CD7F}"/>
                </a:ext>
              </a:extLst>
            </p:cNvPr>
            <p:cNvSpPr/>
            <p:nvPr userDrawn="1"/>
          </p:nvSpPr>
          <p:spPr>
            <a:xfrm>
              <a:off x="6648515" y="3466618"/>
              <a:ext cx="584801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r>
                <a:rPr lang="en-US" sz="1500" b="1" spc="10" dirty="0">
                  <a:solidFill>
                    <a:srgbClr val="E0C204"/>
                  </a:solidFill>
                </a:rPr>
                <a:t>.com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D8E852-3C6A-8746-96ED-2E3917FE641D}"/>
                </a:ext>
              </a:extLst>
            </p:cNvPr>
            <p:cNvSpPr/>
            <p:nvPr userDrawn="1"/>
          </p:nvSpPr>
          <p:spPr>
            <a:xfrm>
              <a:off x="2696902" y="4036028"/>
              <a:ext cx="6798198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pPr algn="ctr"/>
              <a:r>
                <a:rPr lang="en-US" sz="1400" b="1" spc="50" baseline="0" dirty="0">
                  <a:solidFill>
                    <a:schemeClr val="bg1"/>
                  </a:solidFill>
                </a:rPr>
                <a:t>GETTING SOFTWARE RIGHT </a:t>
              </a:r>
              <a:r>
                <a:rPr lang="en-US" sz="1400" b="1" spc="50" baseline="0" dirty="0">
                  <a:solidFill>
                    <a:schemeClr val="bg2">
                      <a:alpha val="65000"/>
                    </a:schemeClr>
                  </a:solidFill>
                </a:rPr>
                <a:t>FOR A HEALTHIER DIGITAL WORLD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515F2E-8FB8-B049-8FA0-DB1D67CD27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1301" y="3978153"/>
              <a:ext cx="4861367" cy="0"/>
            </a:xfrm>
            <a:prstGeom prst="line">
              <a:avLst/>
            </a:prstGeom>
            <a:ln w="19050">
              <a:solidFill>
                <a:schemeClr val="bg1">
                  <a:alpha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2062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Logisti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37E93B-EFFE-9D4B-B24E-8A050CDBA9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" y="-4140"/>
            <a:ext cx="12192067" cy="6870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ECC082-95FB-424D-B21E-A13B03E0FD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42D293-4CB9-B84A-B241-D3B41FF16E27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 dirty="0">
                <a:solidFill>
                  <a:schemeClr val="bg2">
                    <a:alpha val="90000"/>
                  </a:schemeClr>
                </a:solidFill>
              </a:rPr>
              <a:t>//</a:t>
            </a:r>
            <a:r>
              <a:rPr lang="en-US" sz="1000" spc="10" dirty="0">
                <a:solidFill>
                  <a:schemeClr val="bg2">
                    <a:alpha val="90000"/>
                  </a:schemeClr>
                </a:solidFill>
              </a:rPr>
              <a:t> SOFTWARE IMPROVEMENT GROUP</a:t>
            </a:r>
            <a:endParaRPr lang="en-US" sz="1000" b="1" spc="10" dirty="0">
              <a:solidFill>
                <a:schemeClr val="bg2">
                  <a:alpha val="9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891AEF-52A5-FD4A-9D8E-88821AEEEC9D}"/>
              </a:ext>
            </a:extLst>
          </p:cNvPr>
          <p:cNvGrpSpPr/>
          <p:nvPr userDrawn="1"/>
        </p:nvGrpSpPr>
        <p:grpSpPr>
          <a:xfrm>
            <a:off x="2696902" y="3083320"/>
            <a:ext cx="6798198" cy="1316395"/>
            <a:chOff x="2696902" y="3091773"/>
            <a:chExt cx="6798198" cy="13163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ACE4298-B629-8F4B-A930-B47F3A9FC7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958684" y="3091773"/>
              <a:ext cx="2274632" cy="6744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44586-8E0E-7B41-9E04-DFCDDE8D5BD8}"/>
                </a:ext>
              </a:extLst>
            </p:cNvPr>
            <p:cNvSpPr/>
            <p:nvPr userDrawn="1"/>
          </p:nvSpPr>
          <p:spPr>
            <a:xfrm>
              <a:off x="6648515" y="3466618"/>
              <a:ext cx="584801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r>
                <a:rPr lang="en-US" sz="1500" b="1" spc="10" dirty="0">
                  <a:solidFill>
                    <a:srgbClr val="E0C204"/>
                  </a:solidFill>
                </a:rPr>
                <a:t>.com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80C483-0935-D44D-BD03-278B77AB6DFD}"/>
                </a:ext>
              </a:extLst>
            </p:cNvPr>
            <p:cNvSpPr/>
            <p:nvPr userDrawn="1"/>
          </p:nvSpPr>
          <p:spPr>
            <a:xfrm>
              <a:off x="2696902" y="4036028"/>
              <a:ext cx="6798198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pPr algn="ctr"/>
              <a:r>
                <a:rPr lang="en-US" sz="1400" b="1" spc="50" baseline="0" dirty="0">
                  <a:solidFill>
                    <a:schemeClr val="bg1"/>
                  </a:solidFill>
                </a:rPr>
                <a:t>GETTING SOFTWARE RIGHT </a:t>
              </a:r>
              <a:r>
                <a:rPr lang="en-US" sz="1400" b="1" spc="50" baseline="0" dirty="0">
                  <a:solidFill>
                    <a:schemeClr val="bg2">
                      <a:alpha val="65000"/>
                    </a:schemeClr>
                  </a:solidFill>
                </a:rPr>
                <a:t>FOR A HEALTHIER DIGITAL WORLD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C66D2F-5726-CB44-AA87-AA234D34A4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1301" y="3978153"/>
              <a:ext cx="4861367" cy="0"/>
            </a:xfrm>
            <a:prstGeom prst="line">
              <a:avLst/>
            </a:prstGeom>
            <a:ln w="19050">
              <a:solidFill>
                <a:schemeClr val="bg1">
                  <a:alpha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6476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Energ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985657-B5EC-2240-B8FB-9EB723A19D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83"/>
          <a:stretch/>
        </p:blipFill>
        <p:spPr>
          <a:xfrm>
            <a:off x="0" y="0"/>
            <a:ext cx="12192002" cy="6868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D41CEE-BA07-E64A-BB7C-D9DE008C1E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375338-699C-AA41-B70B-03102FF8701B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 dirty="0">
                <a:solidFill>
                  <a:schemeClr val="bg2">
                    <a:alpha val="90000"/>
                  </a:schemeClr>
                </a:solidFill>
              </a:rPr>
              <a:t>//</a:t>
            </a:r>
            <a:r>
              <a:rPr lang="en-US" sz="1000" spc="10" dirty="0">
                <a:solidFill>
                  <a:schemeClr val="bg2">
                    <a:alpha val="90000"/>
                  </a:schemeClr>
                </a:solidFill>
              </a:rPr>
              <a:t> SOFTWARE IMPROVEMENT GROUP</a:t>
            </a:r>
            <a:endParaRPr lang="en-US" sz="1000" b="1" spc="10" dirty="0">
              <a:solidFill>
                <a:schemeClr val="bg2">
                  <a:alpha val="9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A231A1-31C8-4943-9ADB-F87AE0F767B8}"/>
              </a:ext>
            </a:extLst>
          </p:cNvPr>
          <p:cNvGrpSpPr/>
          <p:nvPr userDrawn="1"/>
        </p:nvGrpSpPr>
        <p:grpSpPr>
          <a:xfrm>
            <a:off x="2696902" y="3083320"/>
            <a:ext cx="6798198" cy="1316395"/>
            <a:chOff x="2696902" y="3091773"/>
            <a:chExt cx="6798198" cy="13163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0F315A8-3EB0-DD4B-AB7D-F19A8FBB20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958684" y="3091773"/>
              <a:ext cx="2274632" cy="6744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7C857A-832B-9F44-9231-F1BD868A546C}"/>
                </a:ext>
              </a:extLst>
            </p:cNvPr>
            <p:cNvSpPr/>
            <p:nvPr userDrawn="1"/>
          </p:nvSpPr>
          <p:spPr>
            <a:xfrm>
              <a:off x="6648515" y="3466618"/>
              <a:ext cx="584801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r>
                <a:rPr lang="en-US" sz="1500" b="1" spc="10" dirty="0">
                  <a:solidFill>
                    <a:srgbClr val="E0C204"/>
                  </a:solidFill>
                </a:rPr>
                <a:t>.com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A7F0DD-DF3D-7245-82C0-5D18B4ABB86F}"/>
                </a:ext>
              </a:extLst>
            </p:cNvPr>
            <p:cNvSpPr/>
            <p:nvPr userDrawn="1"/>
          </p:nvSpPr>
          <p:spPr>
            <a:xfrm>
              <a:off x="2696902" y="4036028"/>
              <a:ext cx="6798198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pPr algn="ctr"/>
              <a:r>
                <a:rPr lang="en-US" sz="1400" b="1" spc="50" baseline="0" dirty="0">
                  <a:solidFill>
                    <a:schemeClr val="bg1"/>
                  </a:solidFill>
                </a:rPr>
                <a:t>GETTING SOFTWARE RIGHT </a:t>
              </a:r>
              <a:r>
                <a:rPr lang="en-US" sz="1400" b="1" spc="50" baseline="0" dirty="0">
                  <a:solidFill>
                    <a:schemeClr val="bg2">
                      <a:alpha val="65000"/>
                    </a:schemeClr>
                  </a:solidFill>
                </a:rPr>
                <a:t>FOR A HEALTHIER DIGITAL WORLD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2D037D1-BC85-E04E-850F-445A628825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1301" y="3978153"/>
              <a:ext cx="4861367" cy="0"/>
            </a:xfrm>
            <a:prstGeom prst="line">
              <a:avLst/>
            </a:prstGeom>
            <a:ln w="19050">
              <a:solidFill>
                <a:schemeClr val="bg1">
                  <a:alpha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13313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Publ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985657-B5EC-2240-B8FB-9EB723A19D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09"/>
          <a:stretch/>
        </p:blipFill>
        <p:spPr>
          <a:xfrm>
            <a:off x="0" y="-1"/>
            <a:ext cx="12192002" cy="6868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E35764-4BBE-C449-8054-B848CD7805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51CE60-9BD7-AB4F-93D3-DD5E000A46FF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 dirty="0">
                <a:solidFill>
                  <a:schemeClr val="bg2">
                    <a:alpha val="90000"/>
                  </a:schemeClr>
                </a:solidFill>
              </a:rPr>
              <a:t>//</a:t>
            </a:r>
            <a:r>
              <a:rPr lang="en-US" sz="1000" spc="10" dirty="0">
                <a:solidFill>
                  <a:schemeClr val="bg2">
                    <a:alpha val="90000"/>
                  </a:schemeClr>
                </a:solidFill>
              </a:rPr>
              <a:t> SOFTWARE IMPROVEMENT GROUP</a:t>
            </a:r>
            <a:endParaRPr lang="en-US" sz="1000" b="1" spc="10" dirty="0">
              <a:solidFill>
                <a:schemeClr val="bg2">
                  <a:alpha val="9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1FBD94-1B8E-9E41-889C-11BEC8B15075}"/>
              </a:ext>
            </a:extLst>
          </p:cNvPr>
          <p:cNvGrpSpPr/>
          <p:nvPr userDrawn="1"/>
        </p:nvGrpSpPr>
        <p:grpSpPr>
          <a:xfrm>
            <a:off x="2696902" y="3083320"/>
            <a:ext cx="6798198" cy="1316395"/>
            <a:chOff x="2696902" y="3091773"/>
            <a:chExt cx="6798198" cy="13163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02D077-16DA-9C4B-8D35-899DEAE808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958684" y="3091773"/>
              <a:ext cx="2274632" cy="6744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CDCDE2-86B2-274D-92D4-098AD6343D05}"/>
                </a:ext>
              </a:extLst>
            </p:cNvPr>
            <p:cNvSpPr/>
            <p:nvPr userDrawn="1"/>
          </p:nvSpPr>
          <p:spPr>
            <a:xfrm>
              <a:off x="6648515" y="3466618"/>
              <a:ext cx="584801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r>
                <a:rPr lang="en-US" sz="1500" b="1" spc="10" dirty="0">
                  <a:solidFill>
                    <a:srgbClr val="E0C204"/>
                  </a:solidFill>
                </a:rPr>
                <a:t>.com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17C03C3-0F8E-DA4E-966A-260B78262B0C}"/>
                </a:ext>
              </a:extLst>
            </p:cNvPr>
            <p:cNvSpPr/>
            <p:nvPr userDrawn="1"/>
          </p:nvSpPr>
          <p:spPr>
            <a:xfrm>
              <a:off x="2696902" y="4036028"/>
              <a:ext cx="6798198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pPr algn="ctr"/>
              <a:r>
                <a:rPr lang="en-US" sz="1400" b="1" spc="50" baseline="0" dirty="0">
                  <a:solidFill>
                    <a:schemeClr val="bg1"/>
                  </a:solidFill>
                </a:rPr>
                <a:t>GETTING SOFTWARE RIGHT </a:t>
              </a:r>
              <a:r>
                <a:rPr lang="en-US" sz="1400" b="1" spc="50" baseline="0" dirty="0">
                  <a:solidFill>
                    <a:schemeClr val="bg2">
                      <a:alpha val="65000"/>
                    </a:schemeClr>
                  </a:solidFill>
                </a:rPr>
                <a:t>FOR A HEALTHIER DIGITAL WORLD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1673E17-4063-D44C-8F28-A7296EDB8D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1301" y="3978153"/>
              <a:ext cx="4861367" cy="0"/>
            </a:xfrm>
            <a:prstGeom prst="line">
              <a:avLst/>
            </a:prstGeom>
            <a:ln w="19050">
              <a:solidFill>
                <a:schemeClr val="bg1">
                  <a:alpha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05055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Off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F13119-09E4-7E49-8526-03199A00DE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65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BA1BFE-12C8-2C4F-B4FB-965317C173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F07CBC-0F76-0B40-B579-CF734DA2DB7C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 dirty="0">
                <a:solidFill>
                  <a:schemeClr val="bg2">
                    <a:alpha val="90000"/>
                  </a:schemeClr>
                </a:solidFill>
              </a:rPr>
              <a:t>//</a:t>
            </a:r>
            <a:r>
              <a:rPr lang="en-US" sz="1000" spc="10" dirty="0">
                <a:solidFill>
                  <a:schemeClr val="bg2">
                    <a:alpha val="90000"/>
                  </a:schemeClr>
                </a:solidFill>
              </a:rPr>
              <a:t> SOFTWARE IMPROVEMENT GROUP</a:t>
            </a:r>
            <a:endParaRPr lang="en-US" sz="1000" b="1" spc="10" dirty="0">
              <a:solidFill>
                <a:schemeClr val="bg2">
                  <a:alpha val="9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A78182-596D-E847-83CC-4EF001C3AFAE}"/>
              </a:ext>
            </a:extLst>
          </p:cNvPr>
          <p:cNvGrpSpPr/>
          <p:nvPr userDrawn="1"/>
        </p:nvGrpSpPr>
        <p:grpSpPr>
          <a:xfrm>
            <a:off x="2696902" y="3083320"/>
            <a:ext cx="6798198" cy="1316395"/>
            <a:chOff x="2696902" y="3091773"/>
            <a:chExt cx="6798198" cy="13163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524F47-2345-204A-BE0B-C259FCC9D0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958684" y="3091773"/>
              <a:ext cx="2274632" cy="6744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A58F25-E0BA-C141-8BEC-6BE8A60F08D4}"/>
                </a:ext>
              </a:extLst>
            </p:cNvPr>
            <p:cNvSpPr/>
            <p:nvPr userDrawn="1"/>
          </p:nvSpPr>
          <p:spPr>
            <a:xfrm>
              <a:off x="6648515" y="3466618"/>
              <a:ext cx="584801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r>
                <a:rPr lang="en-US" sz="1500" b="1" spc="10" dirty="0">
                  <a:solidFill>
                    <a:srgbClr val="E0C204"/>
                  </a:solidFill>
                </a:rPr>
                <a:t>.com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1F3CE7-D5A2-1947-A3BA-71401E72BA92}"/>
                </a:ext>
              </a:extLst>
            </p:cNvPr>
            <p:cNvSpPr/>
            <p:nvPr userDrawn="1"/>
          </p:nvSpPr>
          <p:spPr>
            <a:xfrm>
              <a:off x="2696902" y="4036028"/>
              <a:ext cx="6798198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pPr algn="ctr"/>
              <a:r>
                <a:rPr lang="en-US" sz="1400" b="1" spc="50" baseline="0" dirty="0">
                  <a:solidFill>
                    <a:schemeClr val="bg1"/>
                  </a:solidFill>
                </a:rPr>
                <a:t>GETTING SOFTWARE RIGHT </a:t>
              </a:r>
              <a:r>
                <a:rPr lang="en-US" sz="1400" b="1" spc="50" baseline="0" dirty="0">
                  <a:solidFill>
                    <a:schemeClr val="bg2">
                      <a:alpha val="65000"/>
                    </a:schemeClr>
                  </a:solidFill>
                </a:rPr>
                <a:t>FOR A HEALTHIER DIGITAL WORLD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135F44-8831-5341-9B3D-3D7DBDCCB81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1301" y="3978153"/>
              <a:ext cx="4861367" cy="0"/>
            </a:xfrm>
            <a:prstGeom prst="line">
              <a:avLst/>
            </a:prstGeom>
            <a:ln w="19050">
              <a:solidFill>
                <a:schemeClr val="bg1">
                  <a:alpha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114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Logisti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00D7A3A-619C-3448-8F0C-A90FF64708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" y="-4140"/>
            <a:ext cx="12192067" cy="6870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CC44B6-9979-BD4D-ADF2-588C568801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C7BC2F-CAF6-2147-BA78-DD239A55C5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5154" y="535609"/>
            <a:ext cx="2274632" cy="674455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30CFA40-9BE9-474D-A967-C822423ED4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414" y="2937600"/>
            <a:ext cx="8486893" cy="366712"/>
          </a:xfrm>
          <a:prstGeom prst="rect">
            <a:avLst/>
          </a:prstGeom>
        </p:spPr>
        <p:txBody>
          <a:bodyPr wrap="none"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rgbClr val="DFC123"/>
                </a:solidFill>
              </a:defRPr>
            </a:lvl2pPr>
            <a:lvl3pPr marL="914400" indent="0">
              <a:buNone/>
              <a:defRPr>
                <a:solidFill>
                  <a:srgbClr val="DFC123"/>
                </a:solidFill>
              </a:defRPr>
            </a:lvl3pPr>
            <a:lvl4pPr marL="1371600" indent="0">
              <a:buNone/>
              <a:defRPr>
                <a:solidFill>
                  <a:srgbClr val="DFC123"/>
                </a:solidFill>
              </a:defRPr>
            </a:lvl4pPr>
            <a:lvl5pPr marL="1828800" indent="0">
              <a:buNone/>
              <a:defRPr>
                <a:solidFill>
                  <a:srgbClr val="DFC123"/>
                </a:solidFill>
              </a:defRPr>
            </a:lvl5pPr>
          </a:lstStyle>
          <a:p>
            <a:pPr lvl="0"/>
            <a:r>
              <a:rPr lang="en-US" dirty="0"/>
              <a:t>Client name - System 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16676C-7A78-764D-BDC0-006DE11842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5415" y="3319200"/>
            <a:ext cx="8486892" cy="344488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presentation subject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F2C8050-09C0-9D4A-BFB8-F1FF1EC6A5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36000" y="4119279"/>
            <a:ext cx="1450572" cy="215444"/>
          </a:xfrm>
          <a:prstGeom prst="rect">
            <a:avLst/>
          </a:prstGeom>
        </p:spPr>
        <p:txBody>
          <a:bodyPr wrap="none" lIns="72000" tIns="0" rIns="72000" bIns="0">
            <a:spAutoFit/>
          </a:bodyPr>
          <a:lstStyle>
            <a:lvl1pPr marL="0" indent="0">
              <a:lnSpc>
                <a:spcPct val="100000"/>
              </a:lnSpc>
              <a:buNone/>
              <a:defRPr sz="1400" b="1" i="0" spc="20" baseline="0">
                <a:solidFill>
                  <a:srgbClr val="E0C20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 b="1">
                <a:solidFill>
                  <a:srgbClr val="70CDD9"/>
                </a:solidFill>
              </a:defRPr>
            </a:lvl2pPr>
            <a:lvl3pPr marL="914400" indent="0">
              <a:buNone/>
              <a:defRPr sz="1100" b="1">
                <a:solidFill>
                  <a:srgbClr val="70CDD9"/>
                </a:solidFill>
              </a:defRPr>
            </a:lvl3pPr>
            <a:lvl4pPr marL="1371600" indent="0">
              <a:buNone/>
              <a:defRPr sz="1050" b="1">
                <a:solidFill>
                  <a:srgbClr val="70CDD9"/>
                </a:solidFill>
              </a:defRPr>
            </a:lvl4pPr>
            <a:lvl5pPr marL="1828800" indent="0">
              <a:buNone/>
              <a:defRPr sz="1050" b="1">
                <a:solidFill>
                  <a:srgbClr val="70CDD9"/>
                </a:solidFill>
              </a:defRPr>
            </a:lvl5pPr>
          </a:lstStyle>
          <a:p>
            <a:pPr lvl="0"/>
            <a:r>
              <a:rPr lang="en-US" dirty="0"/>
              <a:t>Insert presenters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E5C6D9-327D-234B-B878-52C6064F24B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12128" t="8983" r="10508"/>
          <a:stretch>
            <a:fillRect/>
          </a:stretch>
        </p:blipFill>
        <p:spPr>
          <a:xfrm>
            <a:off x="3251657" y="4080419"/>
            <a:ext cx="302955" cy="302955"/>
          </a:xfrm>
          <a:custGeom>
            <a:avLst/>
            <a:gdLst>
              <a:gd name="connsiteX0" fmla="*/ 137554 w 275108"/>
              <a:gd name="connsiteY0" fmla="*/ 0 h 275108"/>
              <a:gd name="connsiteX1" fmla="*/ 275108 w 275108"/>
              <a:gd name="connsiteY1" fmla="*/ 137554 h 275108"/>
              <a:gd name="connsiteX2" fmla="*/ 137554 w 275108"/>
              <a:gd name="connsiteY2" fmla="*/ 275108 h 275108"/>
              <a:gd name="connsiteX3" fmla="*/ 0 w 275108"/>
              <a:gd name="connsiteY3" fmla="*/ 137554 h 275108"/>
              <a:gd name="connsiteX4" fmla="*/ 137554 w 275108"/>
              <a:gd name="connsiteY4" fmla="*/ 0 h 27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108" h="275108">
                <a:moveTo>
                  <a:pt x="137554" y="0"/>
                </a:moveTo>
                <a:cubicBezTo>
                  <a:pt x="213523" y="0"/>
                  <a:pt x="275108" y="61585"/>
                  <a:pt x="275108" y="137554"/>
                </a:cubicBezTo>
                <a:cubicBezTo>
                  <a:pt x="275108" y="213523"/>
                  <a:pt x="213523" y="275108"/>
                  <a:pt x="137554" y="275108"/>
                </a:cubicBezTo>
                <a:cubicBezTo>
                  <a:pt x="61585" y="275108"/>
                  <a:pt x="0" y="213523"/>
                  <a:pt x="0" y="137554"/>
                </a:cubicBezTo>
                <a:cubicBezTo>
                  <a:pt x="0" y="61585"/>
                  <a:pt x="61585" y="0"/>
                  <a:pt x="137554" y="0"/>
                </a:cubicBezTo>
                <a:close/>
              </a:path>
            </a:pathLst>
          </a:custGeom>
          <a:effectLst>
            <a:outerShdw blurRad="254000" dist="38100" dir="2700000" algn="tl" rotWithShape="0">
              <a:schemeClr val="accent2">
                <a:alpha val="25000"/>
              </a:schemeClr>
            </a:outerShdw>
          </a:effectLst>
        </p:spPr>
      </p:pic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964EF5B-11A6-0C41-BD37-21200AE02A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76161" y="6525935"/>
            <a:ext cx="1146147" cy="257763"/>
          </a:xfrm>
          <a:prstGeom prst="rect">
            <a:avLst/>
          </a:prstGeom>
        </p:spPr>
        <p:txBody>
          <a:bodyPr wrap="none" rIns="0">
            <a:spAutoFit/>
          </a:bodyPr>
          <a:lstStyle>
            <a:lvl1pPr marL="0" indent="0" algn="r">
              <a:buNone/>
              <a:defRPr sz="1000" b="1" cap="all" baseline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REPORT DATE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62FAA76-3A17-1A44-83A9-3DB41D177BFF}"/>
              </a:ext>
            </a:extLst>
          </p:cNvPr>
          <p:cNvSpPr/>
          <p:nvPr userDrawn="1"/>
        </p:nvSpPr>
        <p:spPr>
          <a:xfrm>
            <a:off x="535155" y="6481274"/>
            <a:ext cx="2274632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 dirty="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//</a:t>
            </a:r>
            <a:r>
              <a:rPr lang="en-US" sz="1000" spc="10" dirty="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 SOFTWARE IMPROVEMENT GROUP</a:t>
            </a:r>
            <a:endParaRPr lang="en-US" sz="1000" b="1" spc="10" dirty="0">
              <a:solidFill>
                <a:schemeClr val="bg2">
                  <a:alpha val="90000"/>
                </a:schemeClr>
              </a:solidFill>
              <a:effectLst>
                <a:outerShdw blurRad="571500" dist="38100" dir="2700000" sx="105000" sy="105000" algn="tl" rotWithShape="0">
                  <a:schemeClr val="tx2"/>
                </a:outerShdw>
              </a:effectLst>
            </a:endParaRP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BDAC1680-9452-3E4B-B55F-A581E9F32A6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55894" y="6536558"/>
            <a:ext cx="2391680" cy="247948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b="1" cap="all" spc="10" baseline="0" dirty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</a:lstStyle>
          <a:p>
            <a:pPr lvl="0"/>
            <a:r>
              <a:rPr lang="en-US" dirty="0"/>
              <a:t>&lt;Insert Quality Officer (if applicable)&gt;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75EDE6-F496-7E47-928B-D854202E7392}"/>
              </a:ext>
            </a:extLst>
          </p:cNvPr>
          <p:cNvGrpSpPr/>
          <p:nvPr userDrawn="1"/>
        </p:nvGrpSpPr>
        <p:grpSpPr>
          <a:xfrm>
            <a:off x="2791616" y="6877004"/>
            <a:ext cx="3843860" cy="466097"/>
            <a:chOff x="2011680" y="6924072"/>
            <a:chExt cx="3843860" cy="4660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F3043C-2AD8-F641-86D6-0A9C41AB5049}"/>
                </a:ext>
              </a:extLst>
            </p:cNvPr>
            <p:cNvSpPr txBox="1"/>
            <p:nvPr userDrawn="1"/>
          </p:nvSpPr>
          <p:spPr>
            <a:xfrm>
              <a:off x="2011680" y="6990059"/>
              <a:ext cx="3843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E68E0B"/>
                  </a:solidFill>
                </a:rPr>
                <a:t>When using the “quality officer” placeholder, make sure that the descriptive “</a:t>
              </a:r>
              <a:r>
                <a:rPr lang="en-US" sz="1000" b="1" dirty="0">
                  <a:solidFill>
                    <a:srgbClr val="E68E0B"/>
                  </a:solidFill>
                </a:rPr>
                <a:t>QA performed by</a:t>
              </a:r>
              <a:r>
                <a:rPr lang="en-US" sz="1000" dirty="0">
                  <a:solidFill>
                    <a:srgbClr val="E68E0B"/>
                  </a:solidFill>
                </a:rPr>
                <a:t>” </a:t>
              </a:r>
              <a:r>
                <a:rPr lang="en-US" sz="1000" b="0" dirty="0">
                  <a:solidFill>
                    <a:srgbClr val="E68E0B"/>
                  </a:solidFill>
                </a:rPr>
                <a:t>label is included </a:t>
              </a:r>
              <a:r>
                <a:rPr lang="en-US" sz="1000" dirty="0">
                  <a:solidFill>
                    <a:srgbClr val="E68E0B"/>
                  </a:solidFill>
                </a:rPr>
                <a:t>on the slide.</a:t>
              </a: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873EEB88-A904-BF44-8A2A-A1F8E960219A}"/>
                </a:ext>
              </a:extLst>
            </p:cNvPr>
            <p:cNvSpPr/>
            <p:nvPr userDrawn="1"/>
          </p:nvSpPr>
          <p:spPr>
            <a:xfrm>
              <a:off x="3876938" y="6924072"/>
              <a:ext cx="112623" cy="79252"/>
            </a:xfrm>
            <a:prstGeom prst="triangle">
              <a:avLst/>
            </a:prstGeom>
            <a:solidFill>
              <a:srgbClr val="E68E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68E0B"/>
                </a:solidFill>
              </a:endParaRPr>
            </a:p>
          </p:txBody>
        </p:sp>
      </p:grp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7075F83F-F67F-CA4C-8E36-2CA9EAC60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947077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Telec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590965-8317-DE45-9266-77C8642AB8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383"/>
            <a:ext cx="12192000" cy="6870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B33DE-4ADE-8E4A-A83D-3F087384B0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6C4E48-AD8B-2B4E-B786-4068B916A5D2}"/>
              </a:ext>
            </a:extLst>
          </p:cNvPr>
          <p:cNvGrpSpPr/>
          <p:nvPr userDrawn="1"/>
        </p:nvGrpSpPr>
        <p:grpSpPr>
          <a:xfrm>
            <a:off x="2696902" y="3083320"/>
            <a:ext cx="6798198" cy="1316395"/>
            <a:chOff x="2696902" y="3091773"/>
            <a:chExt cx="6798198" cy="131639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0FEC9E-A0B6-8A46-94D8-3B901313F3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958684" y="3091773"/>
              <a:ext cx="2274632" cy="674455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B119CA-DF5D-1A4F-AED0-2BDBA87CF0B7}"/>
                </a:ext>
              </a:extLst>
            </p:cNvPr>
            <p:cNvSpPr/>
            <p:nvPr userDrawn="1"/>
          </p:nvSpPr>
          <p:spPr>
            <a:xfrm>
              <a:off x="6648515" y="3466618"/>
              <a:ext cx="584801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r>
                <a:rPr lang="en-US" sz="1500" b="1" spc="10" dirty="0">
                  <a:solidFill>
                    <a:srgbClr val="E0C204"/>
                  </a:solidFill>
                </a:rPr>
                <a:t>.com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84C2282-E41E-3D44-9BA8-EE3F3601C7A5}"/>
                </a:ext>
              </a:extLst>
            </p:cNvPr>
            <p:cNvSpPr/>
            <p:nvPr userDrawn="1"/>
          </p:nvSpPr>
          <p:spPr>
            <a:xfrm>
              <a:off x="2696902" y="4036028"/>
              <a:ext cx="6798198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pPr algn="ctr"/>
              <a:r>
                <a:rPr lang="en-US" sz="1400" b="1" spc="50" baseline="0" dirty="0">
                  <a:solidFill>
                    <a:schemeClr val="bg1"/>
                  </a:solidFill>
                </a:rPr>
                <a:t>GETTING SOFTWARE RIGHT </a:t>
              </a:r>
              <a:r>
                <a:rPr lang="en-US" sz="1400" b="1" spc="50" baseline="0" dirty="0">
                  <a:solidFill>
                    <a:schemeClr val="bg2">
                      <a:alpha val="65000"/>
                    </a:schemeClr>
                  </a:solidFill>
                </a:rPr>
                <a:t>FOR A HEALTHIER DIGITAL WORLD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4F7CDC-3416-A640-A14D-A0150F9F72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1301" y="3978153"/>
              <a:ext cx="4861367" cy="0"/>
            </a:xfrm>
            <a:prstGeom prst="line">
              <a:avLst/>
            </a:prstGeom>
            <a:ln w="19050">
              <a:solidFill>
                <a:schemeClr val="bg1">
                  <a:alpha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5753F6F-83CC-614C-924B-2F2D2EBD9438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 dirty="0">
                <a:solidFill>
                  <a:schemeClr val="bg2">
                    <a:alpha val="90000"/>
                  </a:schemeClr>
                </a:solidFill>
              </a:rPr>
              <a:t>//</a:t>
            </a:r>
            <a:r>
              <a:rPr lang="en-US" sz="1000" spc="10" dirty="0">
                <a:solidFill>
                  <a:schemeClr val="bg2">
                    <a:alpha val="90000"/>
                  </a:schemeClr>
                </a:solidFill>
              </a:rPr>
              <a:t> SOFTWARE IMPROVEMENT GROUP</a:t>
            </a:r>
            <a:endParaRPr lang="en-US" sz="1000" b="1" spc="10" dirty="0">
              <a:solidFill>
                <a:schemeClr val="bg2"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5512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/>
        </p:nvSpPr>
        <p:spPr>
          <a:xfrm>
            <a:off x="239106" y="6318000"/>
            <a:ext cx="11712000" cy="360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  <a:p>
            <a:pPr algn="ctr"/>
            <a:endParaRPr lang="nl-NL" sz="1799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TheSans B5Plain" panose="02000503000000000000" pitchFamily="2" charset="77"/>
              </a:defRPr>
            </a:lvl1pPr>
          </a:lstStyle>
          <a:p>
            <a:r>
              <a:rPr lang="en-GB" noProof="0" dirty="0"/>
              <a:t>Title of image slide</a:t>
            </a:r>
          </a:p>
        </p:txBody>
      </p:sp>
      <p:sp>
        <p:nvSpPr>
          <p:cNvPr id="8" name="Tijdelijke aanduiding voor inhoud 7"/>
          <p:cNvSpPr>
            <a:spLocks noGrp="1"/>
          </p:cNvSpPr>
          <p:nvPr>
            <p:ph sz="quarter" idx="10" hasCustomPrompt="1"/>
          </p:nvPr>
        </p:nvSpPr>
        <p:spPr>
          <a:xfrm>
            <a:off x="240001" y="1144800"/>
            <a:ext cx="11582400" cy="5176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 dirty="0"/>
              <a:t>Click to add text</a:t>
            </a:r>
          </a:p>
        </p:txBody>
      </p:sp>
      <p:pic>
        <p:nvPicPr>
          <p:cNvPr id="9" name="Afbeelding 8" descr="DNA_tekst_1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399" y="180000"/>
            <a:ext cx="128707" cy="6498000"/>
          </a:xfrm>
          <a:prstGeom prst="rect">
            <a:avLst/>
          </a:prstGeom>
        </p:spPr>
      </p:pic>
      <p:sp>
        <p:nvSpPr>
          <p:cNvPr id="12" name="Tijdelijke aanduiding voor tekst 4"/>
          <p:cNvSpPr>
            <a:spLocks noGrp="1"/>
          </p:cNvSpPr>
          <p:nvPr>
            <p:ph type="body" sz="quarter" idx="11" hasCustomPrompt="1"/>
          </p:nvPr>
        </p:nvSpPr>
        <p:spPr>
          <a:xfrm>
            <a:off x="863601" y="756000"/>
            <a:ext cx="8160400" cy="396000"/>
          </a:xfrm>
        </p:spPr>
        <p:txBody>
          <a:bodyPr/>
          <a:lstStyle>
            <a:lvl1pPr marL="0" indent="0">
              <a:buNone/>
              <a:defRPr sz="2099" b="0" i="0">
                <a:solidFill>
                  <a:schemeClr val="accent3"/>
                </a:solidFill>
                <a:latin typeface="TheSans B4SemiLight" panose="02000303000000000000" pitchFamily="2" charset="77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10" name="Tekstvak 8">
            <a:extLst>
              <a:ext uri="{FF2B5EF4-FFF2-40B4-BE49-F238E27FC236}">
                <a16:creationId xmlns:a16="http://schemas.microsoft.com/office/drawing/2014/main" id="{90F657EB-F547-7342-AC87-A451E7D36963}"/>
              </a:ext>
            </a:extLst>
          </p:cNvPr>
          <p:cNvSpPr txBox="1"/>
          <p:nvPr userDrawn="1"/>
        </p:nvSpPr>
        <p:spPr>
          <a:xfrm>
            <a:off x="864000" y="6372000"/>
            <a:ext cx="1680325" cy="252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nl-NL" sz="999" b="0" i="0" dirty="0">
                <a:solidFill>
                  <a:schemeClr val="accent2"/>
                </a:solidFill>
                <a:latin typeface="TheSans B4SemiLight" panose="02000303000000000000" pitchFamily="2" charset="77"/>
              </a:rPr>
              <a:t>Software</a:t>
            </a:r>
            <a:r>
              <a:rPr lang="nl-NL" sz="999" b="0" i="0" baseline="0" dirty="0">
                <a:solidFill>
                  <a:schemeClr val="accent2"/>
                </a:solidFill>
                <a:latin typeface="TheSans B4SemiLight" panose="02000303000000000000" pitchFamily="2" charset="77"/>
              </a:rPr>
              <a:t> </a:t>
            </a:r>
            <a:r>
              <a:rPr lang="nl-NL" sz="999" b="0" i="0" baseline="0" dirty="0" err="1">
                <a:solidFill>
                  <a:schemeClr val="accent2"/>
                </a:solidFill>
                <a:latin typeface="TheSans B4SemiLight" panose="02000303000000000000" pitchFamily="2" charset="77"/>
              </a:rPr>
              <a:t>Improvement</a:t>
            </a:r>
            <a:r>
              <a:rPr lang="nl-NL" sz="999" b="0" i="0" baseline="0" dirty="0">
                <a:solidFill>
                  <a:schemeClr val="accent2"/>
                </a:solidFill>
                <a:latin typeface="TheSans B4SemiLight" panose="02000303000000000000" pitchFamily="2" charset="77"/>
              </a:rPr>
              <a:t> Group</a:t>
            </a:r>
            <a:endParaRPr lang="nl-NL" sz="999" b="0" i="0" dirty="0">
              <a:solidFill>
                <a:schemeClr val="accent2"/>
              </a:solidFill>
              <a:latin typeface="TheSans B4SemiLight" panose="02000303000000000000" pitchFamily="2" charset="77"/>
            </a:endParaRPr>
          </a:p>
        </p:txBody>
      </p:sp>
      <p:sp>
        <p:nvSpPr>
          <p:cNvPr id="13" name="Pagina">
            <a:extLst>
              <a:ext uri="{FF2B5EF4-FFF2-40B4-BE49-F238E27FC236}">
                <a16:creationId xmlns:a16="http://schemas.microsoft.com/office/drawing/2014/main" id="{C7A711F0-89D3-BF4B-87AA-06107C2BC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7600" y="6372000"/>
            <a:ext cx="2414400" cy="252000"/>
          </a:xfrm>
        </p:spPr>
        <p:txBody>
          <a:bodyPr/>
          <a:lstStyle>
            <a:lvl1pPr marL="0" marR="0" indent="0" algn="r" defTabSz="4569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mtClean="0">
                <a:latin typeface="TheSans B5Plain" panose="02000503000000000000" pitchFamily="2" charset="77"/>
              </a:defRPr>
            </a:lvl1pPr>
          </a:lstStyle>
          <a:p>
            <a:r>
              <a:rPr lang="tr-TR" dirty="0" err="1"/>
              <a:t>Page</a:t>
            </a:r>
            <a:r>
              <a:rPr lang="tr-TR" dirty="0"/>
              <a:t> </a:t>
            </a:r>
            <a:fld id="{F0FBD6A2-31DB-B44E-AD9B-B811BE81FD5D}" type="slidenum">
              <a:rPr lang="tr-TR" smtClean="0"/>
              <a:pPr/>
              <a:t>‹#›</a:t>
            </a:fld>
            <a:r>
              <a:rPr lang="tr-TR" dirty="0"/>
              <a:t> of 7</a:t>
            </a:r>
          </a:p>
        </p:txBody>
      </p:sp>
      <p:sp>
        <p:nvSpPr>
          <p:cNvPr id="14" name="Vertrouwelijk">
            <a:extLst>
              <a:ext uri="{FF2B5EF4-FFF2-40B4-BE49-F238E27FC236}">
                <a16:creationId xmlns:a16="http://schemas.microsoft.com/office/drawing/2014/main" id="{57262A76-C680-8949-A800-475BFB08BE65}"/>
              </a:ext>
            </a:extLst>
          </p:cNvPr>
          <p:cNvSpPr txBox="1"/>
          <p:nvPr userDrawn="1"/>
        </p:nvSpPr>
        <p:spPr>
          <a:xfrm>
            <a:off x="2543875" y="6343200"/>
            <a:ext cx="2748858" cy="252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nl-NL" sz="1199" cap="small" spc="0" baseline="0" noProof="1">
                <a:solidFill>
                  <a:schemeClr val="accent3"/>
                </a:solidFill>
                <a:latin typeface="TheSans B5Plain" panose="02000503000000000000" pitchFamily="2" charset="77"/>
              </a:rPr>
              <a:t>/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9310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with graphic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570A5C-1465-F949-AFD7-E381D9043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9"/>
            <a:ext cx="12192000" cy="6868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tx2">
                  <a:alpha val="80000"/>
                </a:schemeClr>
              </a:gs>
              <a:gs pos="0">
                <a:schemeClr val="tx2">
                  <a:alpha val="74000"/>
                </a:schemeClr>
              </a:gs>
              <a:gs pos="93000">
                <a:schemeClr val="tx2">
                  <a:alpha val="25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44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FB5ABF-597D-DA40-9F8B-5743780B79A1}"/>
              </a:ext>
            </a:extLst>
          </p:cNvPr>
          <p:cNvSpPr/>
          <p:nvPr userDrawn="1"/>
        </p:nvSpPr>
        <p:spPr>
          <a:xfrm>
            <a:off x="0" y="1720892"/>
            <a:ext cx="12192000" cy="5145061"/>
          </a:xfrm>
          <a:prstGeom prst="rect">
            <a:avLst/>
          </a:prstGeom>
          <a:gradFill>
            <a:gsLst>
              <a:gs pos="46000">
                <a:schemeClr val="accent2">
                  <a:alpha val="0"/>
                </a:schemeClr>
              </a:gs>
              <a:gs pos="100000">
                <a:srgbClr val="DFC101">
                  <a:alpha val="32000"/>
                </a:srgbClr>
              </a:gs>
              <a:gs pos="82000">
                <a:schemeClr val="accent2">
                  <a:alpha val="1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12" tIns="57275" rIns="85912" bIns="57275" rtlCol="0" anchor="t"/>
          <a:lstStyle/>
          <a:p>
            <a:pPr algn="l"/>
            <a:endParaRPr lang="en-US" sz="1273" dirty="0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B229FA-CC1D-8949-846A-2C092B3B817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8C88B7-D3BE-4349-B2D6-C623AB3E34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6" y="253846"/>
            <a:ext cx="578757" cy="3574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517A02D-40EA-C945-BA7F-CC0A95EDE5B2}"/>
              </a:ext>
            </a:extLst>
          </p:cNvPr>
          <p:cNvSpPr/>
          <p:nvPr userDrawn="1"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F1029506-2B22-D540-9093-4B18C0BD1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169961-F543-634D-9C77-91B7C702A941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 dirty="0">
                <a:solidFill>
                  <a:srgbClr val="AFB9C2"/>
                </a:solidFill>
              </a:rPr>
              <a:t>//</a:t>
            </a:r>
            <a:r>
              <a:rPr lang="en-US" sz="1000" spc="10" dirty="0">
                <a:solidFill>
                  <a:srgbClr val="AFB9C2"/>
                </a:solidFill>
              </a:rPr>
              <a:t> SOFTWARE IMPROVEMENT GROUP</a:t>
            </a:r>
            <a:endParaRPr lang="en-US" sz="1000" b="1" spc="10" dirty="0">
              <a:solidFill>
                <a:srgbClr val="AFB9C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543FC0-FA8A-4842-8FC2-F203AF9029D4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0B6AD95-6CA1-134E-A06C-BEECADF70E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C2317AA-E47D-1A45-A701-485ECFFE29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CBF15493-5784-1845-8AC5-793BCE681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399D4FA-CC06-BB46-A0F0-A490F2F2218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396314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Energ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51B2CA9-5B35-C54A-92BF-D92025A672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83"/>
          <a:stretch/>
        </p:blipFill>
        <p:spPr>
          <a:xfrm>
            <a:off x="0" y="0"/>
            <a:ext cx="12192002" cy="6868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E4A83A-3771-7940-A5CE-4A57386FE6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C7BC2F-CAF6-2147-BA78-DD239A55C5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5154" y="535609"/>
            <a:ext cx="2274632" cy="674455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CD6264F-9E1A-E449-A6E1-2AA1F8B10B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414" y="2937600"/>
            <a:ext cx="8486893" cy="366712"/>
          </a:xfrm>
          <a:prstGeom prst="rect">
            <a:avLst/>
          </a:prstGeom>
        </p:spPr>
        <p:txBody>
          <a:bodyPr wrap="none"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rgbClr val="DFC123"/>
                </a:solidFill>
              </a:defRPr>
            </a:lvl2pPr>
            <a:lvl3pPr marL="914400" indent="0">
              <a:buNone/>
              <a:defRPr>
                <a:solidFill>
                  <a:srgbClr val="DFC123"/>
                </a:solidFill>
              </a:defRPr>
            </a:lvl3pPr>
            <a:lvl4pPr marL="1371600" indent="0">
              <a:buNone/>
              <a:defRPr>
                <a:solidFill>
                  <a:srgbClr val="DFC123"/>
                </a:solidFill>
              </a:defRPr>
            </a:lvl4pPr>
            <a:lvl5pPr marL="1828800" indent="0">
              <a:buNone/>
              <a:defRPr>
                <a:solidFill>
                  <a:srgbClr val="DFC123"/>
                </a:solidFill>
              </a:defRPr>
            </a:lvl5pPr>
          </a:lstStyle>
          <a:p>
            <a:pPr lvl="0"/>
            <a:r>
              <a:rPr lang="en-US" dirty="0"/>
              <a:t>Client name - System 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768721D-25FF-B84B-BFD4-8B9B098AFF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5415" y="3319200"/>
            <a:ext cx="8486892" cy="344488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presentation subject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5F95AC5-EE07-B243-AABC-5BEB60DCB8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36000" y="4119279"/>
            <a:ext cx="1450572" cy="215444"/>
          </a:xfrm>
          <a:prstGeom prst="rect">
            <a:avLst/>
          </a:prstGeom>
        </p:spPr>
        <p:txBody>
          <a:bodyPr wrap="none" lIns="72000" tIns="0" rIns="72000" bIns="0">
            <a:spAutoFit/>
          </a:bodyPr>
          <a:lstStyle>
            <a:lvl1pPr marL="0" indent="0">
              <a:lnSpc>
                <a:spcPct val="100000"/>
              </a:lnSpc>
              <a:buNone/>
              <a:defRPr sz="1400" b="1" i="0" spc="20" baseline="0">
                <a:solidFill>
                  <a:srgbClr val="E0C20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 b="1">
                <a:solidFill>
                  <a:srgbClr val="70CDD9"/>
                </a:solidFill>
              </a:defRPr>
            </a:lvl2pPr>
            <a:lvl3pPr marL="914400" indent="0">
              <a:buNone/>
              <a:defRPr sz="1100" b="1">
                <a:solidFill>
                  <a:srgbClr val="70CDD9"/>
                </a:solidFill>
              </a:defRPr>
            </a:lvl3pPr>
            <a:lvl4pPr marL="1371600" indent="0">
              <a:buNone/>
              <a:defRPr sz="1050" b="1">
                <a:solidFill>
                  <a:srgbClr val="70CDD9"/>
                </a:solidFill>
              </a:defRPr>
            </a:lvl4pPr>
            <a:lvl5pPr marL="1828800" indent="0">
              <a:buNone/>
              <a:defRPr sz="1050" b="1">
                <a:solidFill>
                  <a:srgbClr val="70CDD9"/>
                </a:solidFill>
              </a:defRPr>
            </a:lvl5pPr>
          </a:lstStyle>
          <a:p>
            <a:pPr lvl="0"/>
            <a:r>
              <a:rPr lang="en-US" dirty="0"/>
              <a:t>Insert presenters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489EA8-0099-1E48-B547-C4B7DAEE520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12128" t="8983" r="10508"/>
          <a:stretch>
            <a:fillRect/>
          </a:stretch>
        </p:blipFill>
        <p:spPr>
          <a:xfrm>
            <a:off x="3251657" y="4080419"/>
            <a:ext cx="302955" cy="302955"/>
          </a:xfrm>
          <a:custGeom>
            <a:avLst/>
            <a:gdLst>
              <a:gd name="connsiteX0" fmla="*/ 137554 w 275108"/>
              <a:gd name="connsiteY0" fmla="*/ 0 h 275108"/>
              <a:gd name="connsiteX1" fmla="*/ 275108 w 275108"/>
              <a:gd name="connsiteY1" fmla="*/ 137554 h 275108"/>
              <a:gd name="connsiteX2" fmla="*/ 137554 w 275108"/>
              <a:gd name="connsiteY2" fmla="*/ 275108 h 275108"/>
              <a:gd name="connsiteX3" fmla="*/ 0 w 275108"/>
              <a:gd name="connsiteY3" fmla="*/ 137554 h 275108"/>
              <a:gd name="connsiteX4" fmla="*/ 137554 w 275108"/>
              <a:gd name="connsiteY4" fmla="*/ 0 h 27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108" h="275108">
                <a:moveTo>
                  <a:pt x="137554" y="0"/>
                </a:moveTo>
                <a:cubicBezTo>
                  <a:pt x="213523" y="0"/>
                  <a:pt x="275108" y="61585"/>
                  <a:pt x="275108" y="137554"/>
                </a:cubicBezTo>
                <a:cubicBezTo>
                  <a:pt x="275108" y="213523"/>
                  <a:pt x="213523" y="275108"/>
                  <a:pt x="137554" y="275108"/>
                </a:cubicBezTo>
                <a:cubicBezTo>
                  <a:pt x="61585" y="275108"/>
                  <a:pt x="0" y="213523"/>
                  <a:pt x="0" y="137554"/>
                </a:cubicBezTo>
                <a:cubicBezTo>
                  <a:pt x="0" y="61585"/>
                  <a:pt x="61585" y="0"/>
                  <a:pt x="137554" y="0"/>
                </a:cubicBezTo>
                <a:close/>
              </a:path>
            </a:pathLst>
          </a:custGeom>
          <a:effectLst>
            <a:outerShdw blurRad="254000" dist="38100" dir="2700000" algn="tl" rotWithShape="0">
              <a:schemeClr val="accent2">
                <a:alpha val="25000"/>
              </a:schemeClr>
            </a:outerShdw>
          </a:effectLst>
        </p:spPr>
      </p:pic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46C9171-D8B9-C84E-A0CB-9985BF61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76161" y="6525935"/>
            <a:ext cx="1146147" cy="257763"/>
          </a:xfrm>
          <a:prstGeom prst="rect">
            <a:avLst/>
          </a:prstGeom>
        </p:spPr>
        <p:txBody>
          <a:bodyPr wrap="none" rIns="0">
            <a:spAutoFit/>
          </a:bodyPr>
          <a:lstStyle>
            <a:lvl1pPr marL="0" indent="0" algn="r">
              <a:buNone/>
              <a:defRPr sz="1000" b="1" cap="all" baseline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REPORT DATE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6D9839-9B72-E148-9BE8-5A1EB355B750}"/>
              </a:ext>
            </a:extLst>
          </p:cNvPr>
          <p:cNvSpPr/>
          <p:nvPr userDrawn="1"/>
        </p:nvSpPr>
        <p:spPr>
          <a:xfrm>
            <a:off x="535155" y="6481274"/>
            <a:ext cx="2274632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 dirty="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//</a:t>
            </a:r>
            <a:r>
              <a:rPr lang="en-US" sz="1000" spc="10" dirty="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 SOFTWARE IMPROVEMENT GROUP</a:t>
            </a:r>
            <a:endParaRPr lang="en-US" sz="1000" b="1" spc="10" dirty="0">
              <a:solidFill>
                <a:schemeClr val="bg2">
                  <a:alpha val="90000"/>
                </a:schemeClr>
              </a:solidFill>
              <a:effectLst>
                <a:outerShdw blurRad="571500" dist="38100" dir="2700000" sx="105000" sy="105000" algn="tl" rotWithShape="0">
                  <a:schemeClr val="tx2"/>
                </a:outerShdw>
              </a:effectLst>
            </a:endParaRP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3C2F9F76-9F2E-DC44-AF58-FD5270183D3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55894" y="6536558"/>
            <a:ext cx="2391680" cy="247948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b="1" cap="all" spc="10" baseline="0" dirty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</a:lstStyle>
          <a:p>
            <a:pPr lvl="0"/>
            <a:r>
              <a:rPr lang="en-US" dirty="0"/>
              <a:t>&lt;Insert Quality Officer (if applicable)&gt;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48BD9D-451E-9145-ACA3-414EF5D9D4D5}"/>
              </a:ext>
            </a:extLst>
          </p:cNvPr>
          <p:cNvGrpSpPr/>
          <p:nvPr userDrawn="1"/>
        </p:nvGrpSpPr>
        <p:grpSpPr>
          <a:xfrm>
            <a:off x="2791616" y="6877004"/>
            <a:ext cx="3843860" cy="466097"/>
            <a:chOff x="2011680" y="6924072"/>
            <a:chExt cx="3843860" cy="4660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E07886-2591-1447-80A1-9260DC58F797}"/>
                </a:ext>
              </a:extLst>
            </p:cNvPr>
            <p:cNvSpPr txBox="1"/>
            <p:nvPr userDrawn="1"/>
          </p:nvSpPr>
          <p:spPr>
            <a:xfrm>
              <a:off x="2011680" y="6990059"/>
              <a:ext cx="3843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E68E0B"/>
                  </a:solidFill>
                </a:rPr>
                <a:t>When using the “quality officer” placeholder, make sure that the descriptive “</a:t>
              </a:r>
              <a:r>
                <a:rPr lang="en-US" sz="1000" b="1" dirty="0">
                  <a:solidFill>
                    <a:srgbClr val="E68E0B"/>
                  </a:solidFill>
                </a:rPr>
                <a:t>QA performed by</a:t>
              </a:r>
              <a:r>
                <a:rPr lang="en-US" sz="1000" dirty="0">
                  <a:solidFill>
                    <a:srgbClr val="E68E0B"/>
                  </a:solidFill>
                </a:rPr>
                <a:t>” </a:t>
              </a:r>
              <a:r>
                <a:rPr lang="en-US" sz="1000" b="0" dirty="0">
                  <a:solidFill>
                    <a:srgbClr val="E68E0B"/>
                  </a:solidFill>
                </a:rPr>
                <a:t>label is included </a:t>
              </a:r>
              <a:r>
                <a:rPr lang="en-US" sz="1000" dirty="0">
                  <a:solidFill>
                    <a:srgbClr val="E68E0B"/>
                  </a:solidFill>
                </a:rPr>
                <a:t>on the slide.</a:t>
              </a: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9593D67D-5BDA-224A-A8AD-B33FFBF11427}"/>
                </a:ext>
              </a:extLst>
            </p:cNvPr>
            <p:cNvSpPr/>
            <p:nvPr userDrawn="1"/>
          </p:nvSpPr>
          <p:spPr>
            <a:xfrm>
              <a:off x="3876938" y="6924072"/>
              <a:ext cx="112623" cy="79252"/>
            </a:xfrm>
            <a:prstGeom prst="triangle">
              <a:avLst/>
            </a:prstGeom>
            <a:solidFill>
              <a:srgbClr val="E68E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68E0B"/>
                </a:solidFill>
              </a:endParaRPr>
            </a:p>
          </p:txBody>
        </p:sp>
      </p:grp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04D0EAD4-FB2C-2C4C-9EEF-6E386350D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76843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Publ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694B38B-48FC-014A-844B-3DD68C838E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09"/>
          <a:stretch/>
        </p:blipFill>
        <p:spPr>
          <a:xfrm>
            <a:off x="0" y="-1"/>
            <a:ext cx="12192002" cy="6868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F0E145-03A0-074C-A578-218F7892E3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C7BC2F-CAF6-2147-BA78-DD239A55C5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5154" y="535609"/>
            <a:ext cx="2274632" cy="674455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8DF856A-5923-AA44-8259-731EBD0A54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414" y="2937600"/>
            <a:ext cx="8486893" cy="366712"/>
          </a:xfrm>
          <a:prstGeom prst="rect">
            <a:avLst/>
          </a:prstGeom>
        </p:spPr>
        <p:txBody>
          <a:bodyPr wrap="none"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rgbClr val="DFC123"/>
                </a:solidFill>
              </a:defRPr>
            </a:lvl2pPr>
            <a:lvl3pPr marL="914400" indent="0">
              <a:buNone/>
              <a:defRPr>
                <a:solidFill>
                  <a:srgbClr val="DFC123"/>
                </a:solidFill>
              </a:defRPr>
            </a:lvl3pPr>
            <a:lvl4pPr marL="1371600" indent="0">
              <a:buNone/>
              <a:defRPr>
                <a:solidFill>
                  <a:srgbClr val="DFC123"/>
                </a:solidFill>
              </a:defRPr>
            </a:lvl4pPr>
            <a:lvl5pPr marL="1828800" indent="0">
              <a:buNone/>
              <a:defRPr>
                <a:solidFill>
                  <a:srgbClr val="DFC123"/>
                </a:solidFill>
              </a:defRPr>
            </a:lvl5pPr>
          </a:lstStyle>
          <a:p>
            <a:pPr lvl="0"/>
            <a:r>
              <a:rPr lang="en-US" dirty="0"/>
              <a:t>Client name - System 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D356070-EB38-6749-A5D9-89A262F772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5415" y="3319200"/>
            <a:ext cx="8486892" cy="344488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presentation subject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5C260100-A3CA-C447-B621-687F3E9E92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36000" y="4119279"/>
            <a:ext cx="1450572" cy="215444"/>
          </a:xfrm>
          <a:prstGeom prst="rect">
            <a:avLst/>
          </a:prstGeom>
        </p:spPr>
        <p:txBody>
          <a:bodyPr wrap="none" lIns="72000" tIns="0" rIns="72000" bIns="0">
            <a:spAutoFit/>
          </a:bodyPr>
          <a:lstStyle>
            <a:lvl1pPr marL="0" indent="0">
              <a:lnSpc>
                <a:spcPct val="100000"/>
              </a:lnSpc>
              <a:buNone/>
              <a:defRPr sz="1400" b="1" i="0" spc="20" baseline="0">
                <a:solidFill>
                  <a:srgbClr val="E0C20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 b="1">
                <a:solidFill>
                  <a:srgbClr val="70CDD9"/>
                </a:solidFill>
              </a:defRPr>
            </a:lvl2pPr>
            <a:lvl3pPr marL="914400" indent="0">
              <a:buNone/>
              <a:defRPr sz="1100" b="1">
                <a:solidFill>
                  <a:srgbClr val="70CDD9"/>
                </a:solidFill>
              </a:defRPr>
            </a:lvl3pPr>
            <a:lvl4pPr marL="1371600" indent="0">
              <a:buNone/>
              <a:defRPr sz="1050" b="1">
                <a:solidFill>
                  <a:srgbClr val="70CDD9"/>
                </a:solidFill>
              </a:defRPr>
            </a:lvl4pPr>
            <a:lvl5pPr marL="1828800" indent="0">
              <a:buNone/>
              <a:defRPr sz="1050" b="1">
                <a:solidFill>
                  <a:srgbClr val="70CDD9"/>
                </a:solidFill>
              </a:defRPr>
            </a:lvl5pPr>
          </a:lstStyle>
          <a:p>
            <a:pPr lvl="0"/>
            <a:r>
              <a:rPr lang="en-US" dirty="0"/>
              <a:t>Insert presenters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3BEBC9-4D08-1D4E-9716-AFB621648A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12128" t="8983" r="10508"/>
          <a:stretch>
            <a:fillRect/>
          </a:stretch>
        </p:blipFill>
        <p:spPr>
          <a:xfrm>
            <a:off x="3251657" y="4080419"/>
            <a:ext cx="302955" cy="302955"/>
          </a:xfrm>
          <a:custGeom>
            <a:avLst/>
            <a:gdLst>
              <a:gd name="connsiteX0" fmla="*/ 137554 w 275108"/>
              <a:gd name="connsiteY0" fmla="*/ 0 h 275108"/>
              <a:gd name="connsiteX1" fmla="*/ 275108 w 275108"/>
              <a:gd name="connsiteY1" fmla="*/ 137554 h 275108"/>
              <a:gd name="connsiteX2" fmla="*/ 137554 w 275108"/>
              <a:gd name="connsiteY2" fmla="*/ 275108 h 275108"/>
              <a:gd name="connsiteX3" fmla="*/ 0 w 275108"/>
              <a:gd name="connsiteY3" fmla="*/ 137554 h 275108"/>
              <a:gd name="connsiteX4" fmla="*/ 137554 w 275108"/>
              <a:gd name="connsiteY4" fmla="*/ 0 h 27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108" h="275108">
                <a:moveTo>
                  <a:pt x="137554" y="0"/>
                </a:moveTo>
                <a:cubicBezTo>
                  <a:pt x="213523" y="0"/>
                  <a:pt x="275108" y="61585"/>
                  <a:pt x="275108" y="137554"/>
                </a:cubicBezTo>
                <a:cubicBezTo>
                  <a:pt x="275108" y="213523"/>
                  <a:pt x="213523" y="275108"/>
                  <a:pt x="137554" y="275108"/>
                </a:cubicBezTo>
                <a:cubicBezTo>
                  <a:pt x="61585" y="275108"/>
                  <a:pt x="0" y="213523"/>
                  <a:pt x="0" y="137554"/>
                </a:cubicBezTo>
                <a:cubicBezTo>
                  <a:pt x="0" y="61585"/>
                  <a:pt x="61585" y="0"/>
                  <a:pt x="137554" y="0"/>
                </a:cubicBezTo>
                <a:close/>
              </a:path>
            </a:pathLst>
          </a:custGeom>
          <a:effectLst>
            <a:outerShdw blurRad="254000" dist="38100" dir="2700000" algn="tl" rotWithShape="0">
              <a:schemeClr val="accent2">
                <a:alpha val="25000"/>
              </a:schemeClr>
            </a:outerShdw>
          </a:effectLst>
        </p:spPr>
      </p:pic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9ED6D2-29DD-4048-B0CF-744E956D32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76161" y="6525935"/>
            <a:ext cx="1146147" cy="257763"/>
          </a:xfrm>
          <a:prstGeom prst="rect">
            <a:avLst/>
          </a:prstGeom>
        </p:spPr>
        <p:txBody>
          <a:bodyPr wrap="none" rIns="0">
            <a:spAutoFit/>
          </a:bodyPr>
          <a:lstStyle>
            <a:lvl1pPr marL="0" indent="0" algn="r">
              <a:buNone/>
              <a:defRPr sz="1000" b="1" cap="all" baseline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REPORT DATE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6904BF-29E1-FB41-8B5D-02A569A12259}"/>
              </a:ext>
            </a:extLst>
          </p:cNvPr>
          <p:cNvSpPr/>
          <p:nvPr userDrawn="1"/>
        </p:nvSpPr>
        <p:spPr>
          <a:xfrm>
            <a:off x="535155" y="6481274"/>
            <a:ext cx="2274632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 dirty="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//</a:t>
            </a:r>
            <a:r>
              <a:rPr lang="en-US" sz="1000" spc="10" dirty="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 SOFTWARE IMPROVEMENT GROUP</a:t>
            </a:r>
            <a:endParaRPr lang="en-US" sz="1000" b="1" spc="10" dirty="0">
              <a:solidFill>
                <a:schemeClr val="bg2">
                  <a:alpha val="90000"/>
                </a:schemeClr>
              </a:solidFill>
              <a:effectLst>
                <a:outerShdw blurRad="571500" dist="38100" dir="2700000" sx="105000" sy="105000" algn="tl" rotWithShape="0">
                  <a:schemeClr val="tx2"/>
                </a:outerShdw>
              </a:effectLst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E0BA51B2-2C74-6043-8834-1BD2CE3620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55894" y="6536558"/>
            <a:ext cx="2391680" cy="247948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b="1" cap="all" spc="10" baseline="0" dirty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</a:lstStyle>
          <a:p>
            <a:pPr lvl="0"/>
            <a:r>
              <a:rPr lang="en-US" dirty="0"/>
              <a:t>&lt;Insert Quality Officer (if applicable)&gt;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A54F57-9D26-CA45-8611-715058319AC4}"/>
              </a:ext>
            </a:extLst>
          </p:cNvPr>
          <p:cNvGrpSpPr/>
          <p:nvPr userDrawn="1"/>
        </p:nvGrpSpPr>
        <p:grpSpPr>
          <a:xfrm>
            <a:off x="2791616" y="6877004"/>
            <a:ext cx="3843860" cy="466097"/>
            <a:chOff x="2011680" y="6924072"/>
            <a:chExt cx="3843860" cy="46609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24C916-4D23-714B-8AB7-7815615B4B55}"/>
                </a:ext>
              </a:extLst>
            </p:cNvPr>
            <p:cNvSpPr txBox="1"/>
            <p:nvPr userDrawn="1"/>
          </p:nvSpPr>
          <p:spPr>
            <a:xfrm>
              <a:off x="2011680" y="6990059"/>
              <a:ext cx="3843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E68E0B"/>
                  </a:solidFill>
                </a:rPr>
                <a:t>When using the “quality officer” placeholder, make sure that the descriptive “</a:t>
              </a:r>
              <a:r>
                <a:rPr lang="en-US" sz="1000" b="1" dirty="0">
                  <a:solidFill>
                    <a:srgbClr val="E68E0B"/>
                  </a:solidFill>
                </a:rPr>
                <a:t>QA performed by</a:t>
              </a:r>
              <a:r>
                <a:rPr lang="en-US" sz="1000" dirty="0">
                  <a:solidFill>
                    <a:srgbClr val="E68E0B"/>
                  </a:solidFill>
                </a:rPr>
                <a:t>” </a:t>
              </a:r>
              <a:r>
                <a:rPr lang="en-US" sz="1000" b="0" dirty="0">
                  <a:solidFill>
                    <a:srgbClr val="E68E0B"/>
                  </a:solidFill>
                </a:rPr>
                <a:t>label is included </a:t>
              </a:r>
              <a:r>
                <a:rPr lang="en-US" sz="1000" dirty="0">
                  <a:solidFill>
                    <a:srgbClr val="E68E0B"/>
                  </a:solidFill>
                </a:rPr>
                <a:t>on the slide.</a:t>
              </a:r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D7E8EF94-28EF-D942-834B-E4A91F0FB1C1}"/>
                </a:ext>
              </a:extLst>
            </p:cNvPr>
            <p:cNvSpPr/>
            <p:nvPr userDrawn="1"/>
          </p:nvSpPr>
          <p:spPr>
            <a:xfrm>
              <a:off x="3876938" y="6924072"/>
              <a:ext cx="112623" cy="79252"/>
            </a:xfrm>
            <a:prstGeom prst="triangle">
              <a:avLst/>
            </a:prstGeom>
            <a:solidFill>
              <a:srgbClr val="E68E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68E0B"/>
                </a:solidFill>
              </a:endParaRPr>
            </a:p>
          </p:txBody>
        </p:sp>
      </p:grp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43D3F13F-4B15-FD43-93D1-4F11969B4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7560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Off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F13119-09E4-7E49-8526-03199A00DE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65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047C0A-33FD-8246-B024-3FA1DE0317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C7BC2F-CAF6-2147-BA78-DD239A55C5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5154" y="535609"/>
            <a:ext cx="2274632" cy="674455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C35307B-8E32-4A48-9120-CD3EC5EF07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414" y="2937600"/>
            <a:ext cx="8486893" cy="366712"/>
          </a:xfrm>
          <a:prstGeom prst="rect">
            <a:avLst/>
          </a:prstGeom>
        </p:spPr>
        <p:txBody>
          <a:bodyPr wrap="none"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rgbClr val="DFC123"/>
                </a:solidFill>
              </a:defRPr>
            </a:lvl2pPr>
            <a:lvl3pPr marL="914400" indent="0">
              <a:buNone/>
              <a:defRPr>
                <a:solidFill>
                  <a:srgbClr val="DFC123"/>
                </a:solidFill>
              </a:defRPr>
            </a:lvl3pPr>
            <a:lvl4pPr marL="1371600" indent="0">
              <a:buNone/>
              <a:defRPr>
                <a:solidFill>
                  <a:srgbClr val="DFC123"/>
                </a:solidFill>
              </a:defRPr>
            </a:lvl4pPr>
            <a:lvl5pPr marL="1828800" indent="0">
              <a:buNone/>
              <a:defRPr>
                <a:solidFill>
                  <a:srgbClr val="DFC123"/>
                </a:solidFill>
              </a:defRPr>
            </a:lvl5pPr>
          </a:lstStyle>
          <a:p>
            <a:pPr lvl="0"/>
            <a:r>
              <a:rPr lang="en-US" dirty="0"/>
              <a:t>Client name - System 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7C317C6-A693-CD41-9C08-A876E29F06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5415" y="3319200"/>
            <a:ext cx="8486892" cy="344488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presentation subject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445E0D9-6970-A04B-8F17-CC1DF27DE5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36000" y="4119279"/>
            <a:ext cx="1450572" cy="215444"/>
          </a:xfrm>
          <a:prstGeom prst="rect">
            <a:avLst/>
          </a:prstGeom>
        </p:spPr>
        <p:txBody>
          <a:bodyPr wrap="none" lIns="72000" tIns="0" rIns="72000" bIns="0">
            <a:spAutoFit/>
          </a:bodyPr>
          <a:lstStyle>
            <a:lvl1pPr marL="0" indent="0">
              <a:lnSpc>
                <a:spcPct val="100000"/>
              </a:lnSpc>
              <a:buNone/>
              <a:defRPr sz="1400" b="1" i="0" spc="20" baseline="0">
                <a:solidFill>
                  <a:srgbClr val="E0C20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 b="1">
                <a:solidFill>
                  <a:srgbClr val="70CDD9"/>
                </a:solidFill>
              </a:defRPr>
            </a:lvl2pPr>
            <a:lvl3pPr marL="914400" indent="0">
              <a:buNone/>
              <a:defRPr sz="1100" b="1">
                <a:solidFill>
                  <a:srgbClr val="70CDD9"/>
                </a:solidFill>
              </a:defRPr>
            </a:lvl3pPr>
            <a:lvl4pPr marL="1371600" indent="0">
              <a:buNone/>
              <a:defRPr sz="1050" b="1">
                <a:solidFill>
                  <a:srgbClr val="70CDD9"/>
                </a:solidFill>
              </a:defRPr>
            </a:lvl4pPr>
            <a:lvl5pPr marL="1828800" indent="0">
              <a:buNone/>
              <a:defRPr sz="1050" b="1">
                <a:solidFill>
                  <a:srgbClr val="70CDD9"/>
                </a:solidFill>
              </a:defRPr>
            </a:lvl5pPr>
          </a:lstStyle>
          <a:p>
            <a:pPr lvl="0"/>
            <a:r>
              <a:rPr lang="en-US" dirty="0"/>
              <a:t>Insert presenters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1C9353-7883-6142-BA8A-4C6EC3E652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12128" t="8983" r="10508"/>
          <a:stretch>
            <a:fillRect/>
          </a:stretch>
        </p:blipFill>
        <p:spPr>
          <a:xfrm>
            <a:off x="3251657" y="4080419"/>
            <a:ext cx="302955" cy="302955"/>
          </a:xfrm>
          <a:custGeom>
            <a:avLst/>
            <a:gdLst>
              <a:gd name="connsiteX0" fmla="*/ 137554 w 275108"/>
              <a:gd name="connsiteY0" fmla="*/ 0 h 275108"/>
              <a:gd name="connsiteX1" fmla="*/ 275108 w 275108"/>
              <a:gd name="connsiteY1" fmla="*/ 137554 h 275108"/>
              <a:gd name="connsiteX2" fmla="*/ 137554 w 275108"/>
              <a:gd name="connsiteY2" fmla="*/ 275108 h 275108"/>
              <a:gd name="connsiteX3" fmla="*/ 0 w 275108"/>
              <a:gd name="connsiteY3" fmla="*/ 137554 h 275108"/>
              <a:gd name="connsiteX4" fmla="*/ 137554 w 275108"/>
              <a:gd name="connsiteY4" fmla="*/ 0 h 27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108" h="275108">
                <a:moveTo>
                  <a:pt x="137554" y="0"/>
                </a:moveTo>
                <a:cubicBezTo>
                  <a:pt x="213523" y="0"/>
                  <a:pt x="275108" y="61585"/>
                  <a:pt x="275108" y="137554"/>
                </a:cubicBezTo>
                <a:cubicBezTo>
                  <a:pt x="275108" y="213523"/>
                  <a:pt x="213523" y="275108"/>
                  <a:pt x="137554" y="275108"/>
                </a:cubicBezTo>
                <a:cubicBezTo>
                  <a:pt x="61585" y="275108"/>
                  <a:pt x="0" y="213523"/>
                  <a:pt x="0" y="137554"/>
                </a:cubicBezTo>
                <a:cubicBezTo>
                  <a:pt x="0" y="61585"/>
                  <a:pt x="61585" y="0"/>
                  <a:pt x="137554" y="0"/>
                </a:cubicBezTo>
                <a:close/>
              </a:path>
            </a:pathLst>
          </a:custGeom>
          <a:effectLst>
            <a:outerShdw blurRad="254000" dist="38100" dir="2700000" algn="tl" rotWithShape="0">
              <a:schemeClr val="accent2">
                <a:alpha val="25000"/>
              </a:schemeClr>
            </a:outerShdw>
          </a:effectLst>
        </p:spPr>
      </p:pic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2A93D3D-4074-914E-B43B-F0E1252461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76161" y="6525935"/>
            <a:ext cx="1146147" cy="257763"/>
          </a:xfrm>
          <a:prstGeom prst="rect">
            <a:avLst/>
          </a:prstGeom>
        </p:spPr>
        <p:txBody>
          <a:bodyPr wrap="none" rIns="0">
            <a:spAutoFit/>
          </a:bodyPr>
          <a:lstStyle>
            <a:lvl1pPr marL="0" indent="0" algn="r">
              <a:buNone/>
              <a:defRPr sz="1000" b="1" cap="all" baseline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REPORT DATE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22E4D4-179C-BB49-81B9-25A171BF674C}"/>
              </a:ext>
            </a:extLst>
          </p:cNvPr>
          <p:cNvSpPr/>
          <p:nvPr userDrawn="1"/>
        </p:nvSpPr>
        <p:spPr>
          <a:xfrm>
            <a:off x="535155" y="6481274"/>
            <a:ext cx="2274632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 dirty="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//</a:t>
            </a:r>
            <a:r>
              <a:rPr lang="en-US" sz="1000" spc="10" dirty="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 SOFTWARE IMPROVEMENT GROUP</a:t>
            </a:r>
            <a:endParaRPr lang="en-US" sz="1000" b="1" spc="10" dirty="0">
              <a:solidFill>
                <a:schemeClr val="bg2">
                  <a:alpha val="90000"/>
                </a:schemeClr>
              </a:solidFill>
              <a:effectLst>
                <a:outerShdw blurRad="571500" dist="38100" dir="2700000" sx="105000" sy="105000" algn="tl" rotWithShape="0">
                  <a:schemeClr val="tx2"/>
                </a:outerShdw>
              </a:effectLst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DB36076-92EC-B249-B3D5-4E87440EF8F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55894" y="6536558"/>
            <a:ext cx="2391680" cy="247948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b="1" cap="all" spc="10" baseline="0" dirty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</a:lstStyle>
          <a:p>
            <a:pPr lvl="0"/>
            <a:r>
              <a:rPr lang="en-US" dirty="0"/>
              <a:t>&lt;Insert Quality Officer (if applicable)&gt;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A8FC71-8691-F346-86D8-21811DDEF608}"/>
              </a:ext>
            </a:extLst>
          </p:cNvPr>
          <p:cNvGrpSpPr/>
          <p:nvPr userDrawn="1"/>
        </p:nvGrpSpPr>
        <p:grpSpPr>
          <a:xfrm>
            <a:off x="2791616" y="6877004"/>
            <a:ext cx="3843860" cy="466097"/>
            <a:chOff x="2011680" y="6924072"/>
            <a:chExt cx="3843860" cy="46609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91D33B-0942-5A4C-B17A-7B19ABA7E891}"/>
                </a:ext>
              </a:extLst>
            </p:cNvPr>
            <p:cNvSpPr txBox="1"/>
            <p:nvPr userDrawn="1"/>
          </p:nvSpPr>
          <p:spPr>
            <a:xfrm>
              <a:off x="2011680" y="6990059"/>
              <a:ext cx="3843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E68E0B"/>
                  </a:solidFill>
                </a:rPr>
                <a:t>When using the “quality officer” placeholder, make sure that the descriptive “</a:t>
              </a:r>
              <a:r>
                <a:rPr lang="en-US" sz="1000" b="1" dirty="0">
                  <a:solidFill>
                    <a:srgbClr val="E68E0B"/>
                  </a:solidFill>
                </a:rPr>
                <a:t>QA performed by</a:t>
              </a:r>
              <a:r>
                <a:rPr lang="en-US" sz="1000" dirty="0">
                  <a:solidFill>
                    <a:srgbClr val="E68E0B"/>
                  </a:solidFill>
                </a:rPr>
                <a:t>” </a:t>
              </a:r>
              <a:r>
                <a:rPr lang="en-US" sz="1000" b="0" dirty="0">
                  <a:solidFill>
                    <a:srgbClr val="E68E0B"/>
                  </a:solidFill>
                </a:rPr>
                <a:t>label is included </a:t>
              </a:r>
              <a:r>
                <a:rPr lang="en-US" sz="1000" dirty="0">
                  <a:solidFill>
                    <a:srgbClr val="E68E0B"/>
                  </a:solidFill>
                </a:rPr>
                <a:t>on the slide.</a:t>
              </a: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17E5D5CF-21F9-EB43-B049-BBD9A3230126}"/>
                </a:ext>
              </a:extLst>
            </p:cNvPr>
            <p:cNvSpPr/>
            <p:nvPr userDrawn="1"/>
          </p:nvSpPr>
          <p:spPr>
            <a:xfrm>
              <a:off x="3876938" y="6924072"/>
              <a:ext cx="112623" cy="79252"/>
            </a:xfrm>
            <a:prstGeom prst="triangle">
              <a:avLst/>
            </a:prstGeom>
            <a:solidFill>
              <a:srgbClr val="E68E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68E0B"/>
                </a:solidFill>
              </a:endParaRPr>
            </a:p>
          </p:txBody>
        </p:sp>
      </p:grp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EBF76E16-FA1F-A74B-B837-BE9619AAD0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96390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Telec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D4EE728-E82E-704D-ADEB-24FAC51A5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9833"/>
            <a:ext cx="12192000" cy="68757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BFBDC1-0F88-404F-8878-DA6B9775F7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C7BC2F-CAF6-2147-BA78-DD239A55C5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5154" y="535609"/>
            <a:ext cx="2274632" cy="67445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F298E3-4E90-9E47-86B5-57AC257443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414" y="2937600"/>
            <a:ext cx="8486893" cy="366712"/>
          </a:xfrm>
          <a:prstGeom prst="rect">
            <a:avLst/>
          </a:prstGeom>
        </p:spPr>
        <p:txBody>
          <a:bodyPr wrap="none"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rgbClr val="DFC123"/>
                </a:solidFill>
              </a:defRPr>
            </a:lvl2pPr>
            <a:lvl3pPr marL="914400" indent="0">
              <a:buNone/>
              <a:defRPr>
                <a:solidFill>
                  <a:srgbClr val="DFC123"/>
                </a:solidFill>
              </a:defRPr>
            </a:lvl3pPr>
            <a:lvl4pPr marL="1371600" indent="0">
              <a:buNone/>
              <a:defRPr>
                <a:solidFill>
                  <a:srgbClr val="DFC123"/>
                </a:solidFill>
              </a:defRPr>
            </a:lvl4pPr>
            <a:lvl5pPr marL="1828800" indent="0">
              <a:buNone/>
              <a:defRPr>
                <a:solidFill>
                  <a:srgbClr val="DFC123"/>
                </a:solidFill>
              </a:defRPr>
            </a:lvl5pPr>
          </a:lstStyle>
          <a:p>
            <a:pPr lvl="0"/>
            <a:r>
              <a:rPr lang="en-US" dirty="0"/>
              <a:t>Client name - System 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7C6FE27-98CB-9247-98B6-B1989EF943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5415" y="3319200"/>
            <a:ext cx="8486892" cy="344488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presentation subject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4AE0566-FE08-CF4B-96A7-3AB3299F8F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36000" y="4119279"/>
            <a:ext cx="1450572" cy="215444"/>
          </a:xfrm>
          <a:prstGeom prst="rect">
            <a:avLst/>
          </a:prstGeom>
        </p:spPr>
        <p:txBody>
          <a:bodyPr wrap="none" lIns="72000" tIns="0" rIns="72000" bIns="0">
            <a:spAutoFit/>
          </a:bodyPr>
          <a:lstStyle>
            <a:lvl1pPr marL="0" indent="0">
              <a:lnSpc>
                <a:spcPct val="100000"/>
              </a:lnSpc>
              <a:buNone/>
              <a:defRPr sz="1400" b="1" i="0" spc="20" baseline="0">
                <a:solidFill>
                  <a:srgbClr val="E0C20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 b="1">
                <a:solidFill>
                  <a:srgbClr val="70CDD9"/>
                </a:solidFill>
              </a:defRPr>
            </a:lvl2pPr>
            <a:lvl3pPr marL="914400" indent="0">
              <a:buNone/>
              <a:defRPr sz="1100" b="1">
                <a:solidFill>
                  <a:srgbClr val="70CDD9"/>
                </a:solidFill>
              </a:defRPr>
            </a:lvl3pPr>
            <a:lvl4pPr marL="1371600" indent="0">
              <a:buNone/>
              <a:defRPr sz="1050" b="1">
                <a:solidFill>
                  <a:srgbClr val="70CDD9"/>
                </a:solidFill>
              </a:defRPr>
            </a:lvl4pPr>
            <a:lvl5pPr marL="1828800" indent="0">
              <a:buNone/>
              <a:defRPr sz="1050" b="1">
                <a:solidFill>
                  <a:srgbClr val="70CDD9"/>
                </a:solidFill>
              </a:defRPr>
            </a:lvl5pPr>
          </a:lstStyle>
          <a:p>
            <a:pPr lvl="0"/>
            <a:r>
              <a:rPr lang="en-US" dirty="0"/>
              <a:t>Insert presenters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FB89EC-7C95-784D-A236-A1E6B99387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12128" t="8983" r="10508"/>
          <a:stretch>
            <a:fillRect/>
          </a:stretch>
        </p:blipFill>
        <p:spPr>
          <a:xfrm>
            <a:off x="3251657" y="4080419"/>
            <a:ext cx="302955" cy="302955"/>
          </a:xfrm>
          <a:custGeom>
            <a:avLst/>
            <a:gdLst>
              <a:gd name="connsiteX0" fmla="*/ 137554 w 275108"/>
              <a:gd name="connsiteY0" fmla="*/ 0 h 275108"/>
              <a:gd name="connsiteX1" fmla="*/ 275108 w 275108"/>
              <a:gd name="connsiteY1" fmla="*/ 137554 h 275108"/>
              <a:gd name="connsiteX2" fmla="*/ 137554 w 275108"/>
              <a:gd name="connsiteY2" fmla="*/ 275108 h 275108"/>
              <a:gd name="connsiteX3" fmla="*/ 0 w 275108"/>
              <a:gd name="connsiteY3" fmla="*/ 137554 h 275108"/>
              <a:gd name="connsiteX4" fmla="*/ 137554 w 275108"/>
              <a:gd name="connsiteY4" fmla="*/ 0 h 27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108" h="275108">
                <a:moveTo>
                  <a:pt x="137554" y="0"/>
                </a:moveTo>
                <a:cubicBezTo>
                  <a:pt x="213523" y="0"/>
                  <a:pt x="275108" y="61585"/>
                  <a:pt x="275108" y="137554"/>
                </a:cubicBezTo>
                <a:cubicBezTo>
                  <a:pt x="275108" y="213523"/>
                  <a:pt x="213523" y="275108"/>
                  <a:pt x="137554" y="275108"/>
                </a:cubicBezTo>
                <a:cubicBezTo>
                  <a:pt x="61585" y="275108"/>
                  <a:pt x="0" y="213523"/>
                  <a:pt x="0" y="137554"/>
                </a:cubicBezTo>
                <a:cubicBezTo>
                  <a:pt x="0" y="61585"/>
                  <a:pt x="61585" y="0"/>
                  <a:pt x="137554" y="0"/>
                </a:cubicBezTo>
                <a:close/>
              </a:path>
            </a:pathLst>
          </a:custGeom>
          <a:effectLst>
            <a:outerShdw blurRad="254000" dist="38100" dir="2700000" algn="tl" rotWithShape="0">
              <a:schemeClr val="accent2">
                <a:alpha val="25000"/>
              </a:schemeClr>
            </a:outerShdw>
          </a:effectLst>
        </p:spPr>
      </p:pic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0D60B5C-8D30-9A43-A2F0-A420A72384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76161" y="6525935"/>
            <a:ext cx="1146147" cy="257763"/>
          </a:xfrm>
          <a:prstGeom prst="rect">
            <a:avLst/>
          </a:prstGeom>
        </p:spPr>
        <p:txBody>
          <a:bodyPr wrap="none" rIns="0">
            <a:spAutoFit/>
          </a:bodyPr>
          <a:lstStyle>
            <a:lvl1pPr marL="0" indent="0" algn="r">
              <a:buNone/>
              <a:defRPr sz="1000" b="1" cap="all" baseline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REPORT DATE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89E33A-225C-7249-975E-955031756923}"/>
              </a:ext>
            </a:extLst>
          </p:cNvPr>
          <p:cNvSpPr/>
          <p:nvPr userDrawn="1"/>
        </p:nvSpPr>
        <p:spPr>
          <a:xfrm>
            <a:off x="535155" y="6481274"/>
            <a:ext cx="2274632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 dirty="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//</a:t>
            </a:r>
            <a:r>
              <a:rPr lang="en-US" sz="1000" spc="10" dirty="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 SOFTWARE IMPROVEMENT GROUP</a:t>
            </a:r>
            <a:endParaRPr lang="en-US" sz="1000" b="1" spc="10" dirty="0">
              <a:solidFill>
                <a:schemeClr val="bg2">
                  <a:alpha val="90000"/>
                </a:schemeClr>
              </a:solidFill>
              <a:effectLst>
                <a:outerShdw blurRad="571500" dist="38100" dir="2700000" sx="105000" sy="105000" algn="tl" rotWithShape="0">
                  <a:schemeClr val="tx2"/>
                </a:outerShdw>
              </a:effectLst>
            </a:endParaRP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B10F9557-D594-6C4B-ABED-91EDBE93BEC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55894" y="6536558"/>
            <a:ext cx="2391680" cy="247948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b="1" cap="all" spc="10" baseline="0" dirty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</a:lstStyle>
          <a:p>
            <a:pPr lvl="0"/>
            <a:r>
              <a:rPr lang="en-US" dirty="0"/>
              <a:t>&lt;Insert Quality Officer (if applicable)&gt;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DE01367-9FAE-0C43-BA93-602CAB13EB62}"/>
              </a:ext>
            </a:extLst>
          </p:cNvPr>
          <p:cNvGrpSpPr/>
          <p:nvPr userDrawn="1"/>
        </p:nvGrpSpPr>
        <p:grpSpPr>
          <a:xfrm>
            <a:off x="2791616" y="6877004"/>
            <a:ext cx="3843860" cy="466097"/>
            <a:chOff x="2011680" y="6924072"/>
            <a:chExt cx="3843860" cy="46609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4FD007-311F-1041-BC6D-4CE9D5A92B16}"/>
                </a:ext>
              </a:extLst>
            </p:cNvPr>
            <p:cNvSpPr txBox="1"/>
            <p:nvPr userDrawn="1"/>
          </p:nvSpPr>
          <p:spPr>
            <a:xfrm>
              <a:off x="2011680" y="6990059"/>
              <a:ext cx="3843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E68E0B"/>
                  </a:solidFill>
                </a:rPr>
                <a:t>When using the “quality officer” placeholder, make sure that the descriptive “</a:t>
              </a:r>
              <a:r>
                <a:rPr lang="en-US" sz="1000" b="1" dirty="0">
                  <a:solidFill>
                    <a:srgbClr val="E68E0B"/>
                  </a:solidFill>
                </a:rPr>
                <a:t>QA performed by</a:t>
              </a:r>
              <a:r>
                <a:rPr lang="en-US" sz="1000" dirty="0">
                  <a:solidFill>
                    <a:srgbClr val="E68E0B"/>
                  </a:solidFill>
                </a:rPr>
                <a:t>” </a:t>
              </a:r>
              <a:r>
                <a:rPr lang="en-US" sz="1000" b="0" dirty="0">
                  <a:solidFill>
                    <a:srgbClr val="E68E0B"/>
                  </a:solidFill>
                </a:rPr>
                <a:t>label is included </a:t>
              </a:r>
              <a:r>
                <a:rPr lang="en-US" sz="1000" dirty="0">
                  <a:solidFill>
                    <a:srgbClr val="E68E0B"/>
                  </a:solidFill>
                </a:rPr>
                <a:t>on the slide.</a:t>
              </a: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4976C40E-DC44-A146-9F44-F8370B565C93}"/>
                </a:ext>
              </a:extLst>
            </p:cNvPr>
            <p:cNvSpPr/>
            <p:nvPr userDrawn="1"/>
          </p:nvSpPr>
          <p:spPr>
            <a:xfrm>
              <a:off x="3876938" y="6924072"/>
              <a:ext cx="112623" cy="79252"/>
            </a:xfrm>
            <a:prstGeom prst="triangle">
              <a:avLst/>
            </a:prstGeom>
            <a:solidFill>
              <a:srgbClr val="E68E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68E0B"/>
                </a:solidFill>
              </a:endParaRPr>
            </a:p>
          </p:txBody>
        </p:sp>
      </p:grp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EF0E042B-4B4A-CC43-A1F6-683F11406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82363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22E66F4-7F53-DD4A-8713-C073FB230C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1366268"/>
            <a:ext cx="10665667" cy="4952085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2BECD"/>
              </a:buClr>
              <a:buFont typeface="+mj-lt"/>
              <a:buAutoNum type="arabicPeriod"/>
              <a:defRPr lang="en-US" sz="1600" b="0" dirty="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  <a:lvl6pPr>
              <a:defRPr sz="1600">
                <a:solidFill>
                  <a:schemeClr val="tx2"/>
                </a:solidFill>
              </a:defRPr>
            </a:lvl6pPr>
            <a:lvl7pPr>
              <a:defRPr sz="1600">
                <a:solidFill>
                  <a:schemeClr val="tx2"/>
                </a:solidFill>
              </a:defRPr>
            </a:lvl7pPr>
            <a:lvl8pPr>
              <a:defRPr sz="1600">
                <a:solidFill>
                  <a:schemeClr val="tx2"/>
                </a:solidFill>
              </a:defRPr>
            </a:lvl8pPr>
          </a:lstStyle>
          <a:p>
            <a:pPr marL="342900" indent="-342900">
              <a:lnSpc>
                <a:spcPct val="114000"/>
              </a:lnSpc>
              <a:buClr>
                <a:srgbClr val="9FABB6"/>
              </a:buClr>
              <a:buFont typeface="+mj-lt"/>
              <a:buAutoNum type="arabicPeriod"/>
            </a:pPr>
            <a:r>
              <a:rPr lang="en-US" dirty="0"/>
              <a:t>Insert sections (make bold to highlight sections)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0DD217-089D-C949-BCCE-0C2D8196F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4138DB0-ED82-C84A-8589-E27E32B9B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3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2657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F7AAF3-E03F-F445-84B7-DEC6FD5CC0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8F36FC-ED84-CE49-90C1-FB88EDBAE7F2}"/>
              </a:ext>
            </a:extLst>
          </p:cNvPr>
          <p:cNvSpPr/>
          <p:nvPr userDrawn="1"/>
        </p:nvSpPr>
        <p:spPr>
          <a:xfrm>
            <a:off x="1526401" y="0"/>
            <a:ext cx="10665600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FF4DFF-C440-8E46-BBAE-2057FC8C14BF}"/>
              </a:ext>
            </a:extLst>
          </p:cNvPr>
          <p:cNvSpPr/>
          <p:nvPr userDrawn="1"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E0C2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FC9732-456F-6E47-896B-865297065BD9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 dirty="0">
                <a:solidFill>
                  <a:srgbClr val="B2BECD"/>
                </a:solidFill>
              </a:rPr>
              <a:t>//</a:t>
            </a:r>
            <a:r>
              <a:rPr lang="en-US" sz="1000" spc="10" dirty="0">
                <a:solidFill>
                  <a:srgbClr val="B2BECD"/>
                </a:solidFill>
              </a:rPr>
              <a:t> SOFTWARE IMPROVEMENT GROUP</a:t>
            </a:r>
            <a:endParaRPr lang="en-US" sz="1000" b="1" spc="10" dirty="0">
              <a:solidFill>
                <a:srgbClr val="B2BECD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smtClean="0"/>
              <a:pPr/>
              <a:t>‹#›</a:t>
            </a:fld>
            <a:endParaRPr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67F01F-7284-D440-A111-55667D54F3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6" y="253846"/>
            <a:ext cx="578757" cy="35746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3A2DC225-29A5-1C4E-85B1-B1B58619F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E5771908-BB32-C84B-81CC-4556376E5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7A1B97-F536-DA40-9B5F-C768D92CAC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1366268"/>
            <a:ext cx="10665667" cy="4952085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2BECD"/>
              </a:buClr>
              <a:buFont typeface="+mj-lt"/>
              <a:buAutoNum type="arabicPeriod"/>
              <a:defRPr lang="en-US" sz="1600" b="0" dirty="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>
                <a:solidFill>
                  <a:schemeClr val="bg1"/>
                </a:solidFill>
              </a:defRPr>
            </a:lvl6pPr>
            <a:lvl7pPr>
              <a:defRPr sz="1600">
                <a:solidFill>
                  <a:schemeClr val="bg1"/>
                </a:solidFill>
              </a:defRPr>
            </a:lvl7pPr>
            <a:lvl8pPr>
              <a:defRPr sz="1600">
                <a:solidFill>
                  <a:schemeClr val="bg1"/>
                </a:solidFill>
              </a:defRPr>
            </a:lvl8pPr>
          </a:lstStyle>
          <a:p>
            <a:pPr marL="342900" indent="-342900">
              <a:lnSpc>
                <a:spcPct val="114000"/>
              </a:lnSpc>
              <a:buClr>
                <a:srgbClr val="9FABB6"/>
              </a:buClr>
              <a:buFont typeface="+mj-lt"/>
              <a:buAutoNum type="arabicPeriod"/>
            </a:pPr>
            <a:r>
              <a:rPr lang="en-US" dirty="0"/>
              <a:t>Insert sections (make bold to highlight sections)</a:t>
            </a:r>
          </a:p>
        </p:txBody>
      </p:sp>
    </p:spTree>
    <p:extLst>
      <p:ext uri="{BB962C8B-B14F-4D97-AF65-F5344CB8AC3E}">
        <p14:creationId xmlns:p14="http://schemas.microsoft.com/office/powerpoint/2010/main" val="356920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hyperlink" Target="https://wiki.sig.eu/confluence/x/JoDbC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microsoft.com/office/2007/relationships/hdphoto" Target="../media/hdphoto1.wdp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9FC6F2-3923-4241-B710-1B30D0874A09}"/>
              </a:ext>
            </a:extLst>
          </p:cNvPr>
          <p:cNvSpPr/>
          <p:nvPr userDrawn="1"/>
        </p:nvSpPr>
        <p:spPr>
          <a:xfrm>
            <a:off x="0" y="-1"/>
            <a:ext cx="12192000" cy="68659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F04000-FB3A-6842-9B07-0251B414D6E4}"/>
              </a:ext>
            </a:extLst>
          </p:cNvPr>
          <p:cNvSpPr/>
          <p:nvPr userDrawn="1"/>
        </p:nvSpPr>
        <p:spPr>
          <a:xfrm>
            <a:off x="1526401" y="0"/>
            <a:ext cx="10665600" cy="85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6EF80B-B6A3-2447-B6E4-0807B649FC52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B8A355-71EB-0D4B-90E7-5DC899B26006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 dirty="0">
                <a:solidFill>
                  <a:srgbClr val="B3BECD"/>
                </a:solidFill>
              </a:rPr>
              <a:t>//</a:t>
            </a:r>
            <a:r>
              <a:rPr lang="en-US" sz="1000" spc="10" dirty="0">
                <a:solidFill>
                  <a:srgbClr val="B3BECD"/>
                </a:solidFill>
              </a:rPr>
              <a:t> SOFTWARE IMPROVEMENT GROUP</a:t>
            </a:r>
            <a:endParaRPr lang="en-US" sz="1000" b="1" spc="10" dirty="0">
              <a:solidFill>
                <a:srgbClr val="B3BECD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6C8C7-4A4D-FB4E-9345-9292EFEF76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rtlCol="0" anchor="ctr">
            <a:spAutoFit/>
          </a:bodyPr>
          <a:lstStyle>
            <a:lvl1pPr>
              <a:defRPr lang="en-US" sz="1000" b="1" cap="all" spc="10" baseline="0" dirty="0">
                <a:solidFill>
                  <a:srgbClr val="B3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FD7F2C-6354-A44D-9696-841E18D4FB06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hq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rightnessContrast bright="-8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00" y="255600"/>
            <a:ext cx="578757" cy="35746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13F74-C0BA-034D-B21E-2C17337F1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798" y="1360359"/>
            <a:ext cx="11231962" cy="4971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DEB3B1D5-38F6-744A-845D-D4D4BFD8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800" y="277200"/>
            <a:ext cx="9810000" cy="28440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61D04E9C-E586-B24A-97EA-062E3E2A7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>
            <a:spAutoFit/>
          </a:bodyPr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2" name="TextBox 51">
            <a:hlinkClick r:id="rId36"/>
            <a:extLst>
              <a:ext uri="{FF2B5EF4-FFF2-40B4-BE49-F238E27FC236}">
                <a16:creationId xmlns:a16="http://schemas.microsoft.com/office/drawing/2014/main" id="{37825E33-82FE-B84E-9B84-2AE4541B7C35}"/>
              </a:ext>
            </a:extLst>
          </p:cNvPr>
          <p:cNvSpPr txBox="1"/>
          <p:nvPr userDrawn="1"/>
        </p:nvSpPr>
        <p:spPr>
          <a:xfrm>
            <a:off x="12260945" y="4419355"/>
            <a:ext cx="1574597" cy="6086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9B9A87"/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         Wiki: </a:t>
            </a:r>
          </a:p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9B9A87"/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 Regular"/>
                <a:ea typeface="+mn-ea"/>
                <a:cs typeface="+mn-cs"/>
              </a:rPr>
              <a:t>https://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 Regular"/>
                <a:ea typeface="+mn-ea"/>
                <a:cs typeface="+mn-cs"/>
              </a:rPr>
              <a:t>wiki.sig.eu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 Regular"/>
                <a:ea typeface="+mn-ea"/>
                <a:cs typeface="+mn-cs"/>
              </a:rPr>
              <a:t>/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 Regular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 Regular"/>
                <a:ea typeface="+mn-ea"/>
                <a:cs typeface="+mn-cs"/>
              </a:rPr>
              <a:t>confluence/x/JoDbC</a:t>
            </a:r>
            <a:endParaRPr lang="en-US" sz="1000" b="0" i="0">
              <a:solidFill>
                <a:schemeClr val="tx2"/>
              </a:solidFill>
              <a:latin typeface="Calibri Regular"/>
            </a:endParaRPr>
          </a:p>
        </p:txBody>
      </p:sp>
      <p:pic>
        <p:nvPicPr>
          <p:cNvPr id="56" name="Picture 55" descr="ico_document-01.eps">
            <a:extLst>
              <a:ext uri="{FF2B5EF4-FFF2-40B4-BE49-F238E27FC236}">
                <a16:creationId xmlns:a16="http://schemas.microsoft.com/office/drawing/2014/main" id="{EEF82CFC-C701-6549-BA6B-CD3B05A61402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duotone>
              <a:prstClr val="black"/>
              <a:schemeClr val="tx2">
                <a:tint val="45000"/>
                <a:satMod val="400000"/>
              </a:schemeClr>
            </a:duotone>
            <a:lum bright="-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0135" y="4431969"/>
            <a:ext cx="259375" cy="25937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1ED7361-1964-E940-A31C-5B7CF04FA299}"/>
              </a:ext>
            </a:extLst>
          </p:cNvPr>
          <p:cNvSpPr txBox="1"/>
          <p:nvPr userDrawn="1"/>
        </p:nvSpPr>
        <p:spPr>
          <a:xfrm>
            <a:off x="-1228363" y="-303006"/>
            <a:ext cx="1228362" cy="1658286"/>
          </a:xfrm>
          <a:prstGeom prst="rect">
            <a:avLst/>
          </a:prstGeom>
          <a:gradFill>
            <a:gsLst>
              <a:gs pos="53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2400000" scaled="0"/>
          </a:gradFill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 HERE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8DC2D5-1961-574B-82E3-5147BB82A7D6}"/>
              </a:ext>
            </a:extLst>
          </p:cNvPr>
          <p:cNvSpPr txBox="1"/>
          <p:nvPr userDrawn="1"/>
        </p:nvSpPr>
        <p:spPr>
          <a:xfrm>
            <a:off x="-301318" y="-372507"/>
            <a:ext cx="826141" cy="369332"/>
          </a:xfrm>
          <a:prstGeom prst="rect">
            <a:avLst/>
          </a:prstGeom>
          <a:gradFill>
            <a:gsLst>
              <a:gs pos="60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30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    HERE</a:t>
            </a:r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5263BC55-B916-CC49-BC61-03084D003DA1}"/>
              </a:ext>
            </a:extLst>
          </p:cNvPr>
          <p:cNvSpPr/>
          <p:nvPr userDrawn="1"/>
        </p:nvSpPr>
        <p:spPr>
          <a:xfrm rot="16200000">
            <a:off x="313381" y="-15883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C15568E2-226B-D14F-9316-332870F6D608}"/>
              </a:ext>
            </a:extLst>
          </p:cNvPr>
          <p:cNvSpPr/>
          <p:nvPr userDrawn="1"/>
        </p:nvSpPr>
        <p:spPr>
          <a:xfrm>
            <a:off x="12191262" y="1535801"/>
            <a:ext cx="1644280" cy="360000"/>
          </a:xfrm>
          <a:custGeom>
            <a:avLst/>
            <a:gdLst>
              <a:gd name="connsiteX0" fmla="*/ 0 w 1644280"/>
              <a:gd name="connsiteY0" fmla="*/ 0 h 360000"/>
              <a:gd name="connsiteX1" fmla="*/ 1584279 w 1644280"/>
              <a:gd name="connsiteY1" fmla="*/ 0 h 360000"/>
              <a:gd name="connsiteX2" fmla="*/ 1644280 w 1644280"/>
              <a:gd name="connsiteY2" fmla="*/ 60001 h 360000"/>
              <a:gd name="connsiteX3" fmla="*/ 1644280 w 1644280"/>
              <a:gd name="connsiteY3" fmla="*/ 299999 h 360000"/>
              <a:gd name="connsiteX4" fmla="*/ 1584279 w 1644280"/>
              <a:gd name="connsiteY4" fmla="*/ 360000 h 360000"/>
              <a:gd name="connsiteX5" fmla="*/ 0 w 1644280"/>
              <a:gd name="connsiteY5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4280" h="360000">
                <a:moveTo>
                  <a:pt x="0" y="0"/>
                </a:moveTo>
                <a:lnTo>
                  <a:pt x="1584279" y="0"/>
                </a:lnTo>
                <a:cubicBezTo>
                  <a:pt x="1617417" y="0"/>
                  <a:pt x="1644280" y="26863"/>
                  <a:pt x="1644280" y="60001"/>
                </a:cubicBezTo>
                <a:lnTo>
                  <a:pt x="1644280" y="299999"/>
                </a:lnTo>
                <a:cubicBezTo>
                  <a:pt x="1644280" y="333137"/>
                  <a:pt x="1617417" y="360000"/>
                  <a:pt x="1584279" y="360000"/>
                </a:cubicBezTo>
                <a:lnTo>
                  <a:pt x="0" y="36000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85000"/>
                </a:schemeClr>
              </a:gs>
              <a:gs pos="4000">
                <a:schemeClr val="accent1">
                  <a:alpha val="70000"/>
                </a:schemeClr>
              </a:gs>
              <a:gs pos="0">
                <a:srgbClr val="17323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rtlCol="0" anchor="ctr">
            <a:noAutofit/>
          </a:bodyPr>
          <a:lstStyle/>
          <a:p>
            <a:pPr lvl="0"/>
            <a:r>
              <a:rPr lang="en-US" sz="1000" b="1" i="0" dirty="0">
                <a:solidFill>
                  <a:schemeClr val="bg1"/>
                </a:solidFill>
                <a:latin typeface="Calibri Bold"/>
              </a:rPr>
              <a:t>COLOR </a:t>
            </a:r>
            <a:r>
              <a:rPr lang="en-US" sz="1000" b="0" i="0" dirty="0">
                <a:solidFill>
                  <a:schemeClr val="bg1"/>
                </a:solidFill>
                <a:latin typeface="Calibri Bold"/>
              </a:rPr>
              <a:t>PALETTE</a:t>
            </a:r>
          </a:p>
        </p:txBody>
      </p:sp>
      <p:sp>
        <p:nvSpPr>
          <p:cNvPr id="82" name="TextBox 81">
            <a:hlinkClick r:id="rId36"/>
            <a:extLst>
              <a:ext uri="{FF2B5EF4-FFF2-40B4-BE49-F238E27FC236}">
                <a16:creationId xmlns:a16="http://schemas.microsoft.com/office/drawing/2014/main" id="{21C6CB08-A009-E447-8B73-A9A14399E1FB}"/>
              </a:ext>
            </a:extLst>
          </p:cNvPr>
          <p:cNvSpPr txBox="1"/>
          <p:nvPr userDrawn="1"/>
        </p:nvSpPr>
        <p:spPr>
          <a:xfrm>
            <a:off x="12260945" y="4419355"/>
            <a:ext cx="1574597" cy="6086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9B9A87"/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         Wiki: </a:t>
            </a:r>
          </a:p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9B9A87"/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 Regular"/>
                <a:ea typeface="+mn-ea"/>
                <a:cs typeface="+mn-cs"/>
              </a:rPr>
              <a:t>https://wiki.sig.eu/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 Regular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 Regular"/>
                <a:ea typeface="+mn-ea"/>
                <a:cs typeface="+mn-cs"/>
              </a:rPr>
              <a:t>confluence/x/JoDbC</a:t>
            </a:r>
            <a:endParaRPr lang="en-US" sz="1000" b="0" i="0" dirty="0">
              <a:solidFill>
                <a:schemeClr val="accent1"/>
              </a:solidFill>
              <a:latin typeface="Calibri Regular"/>
            </a:endParaRPr>
          </a:p>
        </p:txBody>
      </p:sp>
      <p:pic>
        <p:nvPicPr>
          <p:cNvPr id="85" name="Picture 84" descr="ico_document-01.eps">
            <a:extLst>
              <a:ext uri="{FF2B5EF4-FFF2-40B4-BE49-F238E27FC236}">
                <a16:creationId xmlns:a16="http://schemas.microsoft.com/office/drawing/2014/main" id="{5943B1E8-D310-994C-95F5-FB80367D740E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duotone>
              <a:prstClr val="black"/>
              <a:schemeClr val="tx2">
                <a:tint val="45000"/>
                <a:satMod val="400000"/>
              </a:schemeClr>
            </a:duotone>
            <a:lum bright="-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0135" y="4431969"/>
            <a:ext cx="259375" cy="259375"/>
          </a:xfrm>
          <a:prstGeom prst="rect">
            <a:avLst/>
          </a:prstGeom>
        </p:spPr>
      </p:pic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7A8DF81D-6DCC-6C4E-9E53-FB4DEE5F64C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09685504"/>
              </p:ext>
            </p:extLst>
          </p:nvPr>
        </p:nvGraphicFramePr>
        <p:xfrm>
          <a:off x="12294145" y="1986729"/>
          <a:ext cx="1440000" cy="23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355718378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87131648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2550956232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1391318227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266216837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609036797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687972093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474073916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1186812505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855898394"/>
                    </a:ext>
                  </a:extLst>
                </a:gridCol>
              </a:tblGrid>
              <a:tr h="288000"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36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7C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BE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6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771366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575328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36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6A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159491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70536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6A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587105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C22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C5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91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D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52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82331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818685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F7E16D"/>
                        </a:gs>
                        <a:gs pos="100000">
                          <a:srgbClr val="E0C223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rgbClr val="5EBBC8"/>
                        </a:gs>
                        <a:gs pos="0">
                          <a:srgbClr val="9EECF4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AA98C3"/>
                        </a:gs>
                        <a:gs pos="100000">
                          <a:srgbClr val="6076BA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C5CD59"/>
                        </a:gs>
                        <a:gs pos="100000">
                          <a:srgbClr val="9DA43C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EB935C"/>
                        </a:gs>
                        <a:gs pos="35000">
                          <a:srgbClr val="D65200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024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E1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C22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EC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2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98C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76B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D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4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35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5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71530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424333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4A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981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6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C96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963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488421"/>
                  </a:ext>
                </a:extLst>
              </a:tr>
            </a:tbl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1111BE4A-CACC-944C-BCE8-A50EF2F74ECD}"/>
              </a:ext>
            </a:extLst>
          </p:cNvPr>
          <p:cNvSpPr txBox="1"/>
          <p:nvPr userDrawn="1"/>
        </p:nvSpPr>
        <p:spPr>
          <a:xfrm>
            <a:off x="12261348" y="3358336"/>
            <a:ext cx="1432427" cy="268253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Gradients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1EE346D-3584-B449-AA51-99C6C7E5FAE4}"/>
              </a:ext>
            </a:extLst>
          </p:cNvPr>
          <p:cNvSpPr txBox="1"/>
          <p:nvPr userDrawn="1"/>
        </p:nvSpPr>
        <p:spPr>
          <a:xfrm>
            <a:off x="12261350" y="1990137"/>
            <a:ext cx="777584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Grey tones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EDE3DB8-FF3F-DB43-9DFE-650A4F58E717}"/>
              </a:ext>
            </a:extLst>
          </p:cNvPr>
          <p:cNvSpPr txBox="1"/>
          <p:nvPr userDrawn="1"/>
        </p:nvSpPr>
        <p:spPr>
          <a:xfrm>
            <a:off x="12255293" y="2341826"/>
            <a:ext cx="1914733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Text colors light bg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5BACA48-7B75-1547-AF3E-A060C6C01968}"/>
              </a:ext>
            </a:extLst>
          </p:cNvPr>
          <p:cNvSpPr txBox="1"/>
          <p:nvPr userDrawn="1"/>
        </p:nvSpPr>
        <p:spPr>
          <a:xfrm>
            <a:off x="12255293" y="2703535"/>
            <a:ext cx="1478852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Adjusted PPT colors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F80E965-A09A-3949-9CB5-7A1E8B547BBB}"/>
              </a:ext>
            </a:extLst>
          </p:cNvPr>
          <p:cNvSpPr txBox="1"/>
          <p:nvPr userDrawn="1"/>
        </p:nvSpPr>
        <p:spPr>
          <a:xfrm>
            <a:off x="12299254" y="2974539"/>
            <a:ext cx="1316722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Default SIG colors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43CF7EA-73C9-9743-A232-2ACD615AD025}"/>
              </a:ext>
            </a:extLst>
          </p:cNvPr>
          <p:cNvSpPr txBox="1"/>
          <p:nvPr userDrawn="1"/>
        </p:nvSpPr>
        <p:spPr>
          <a:xfrm>
            <a:off x="12255294" y="4008901"/>
            <a:ext cx="1003261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 dirty="0">
                <a:solidFill>
                  <a:schemeClr val="bg1"/>
                </a:solidFill>
                <a:latin typeface="Calibri Bold"/>
              </a:rPr>
              <a:t>Signal colors</a:t>
            </a:r>
          </a:p>
        </p:txBody>
      </p:sp>
      <p:sp>
        <p:nvSpPr>
          <p:cNvPr id="93" name="TextBox 92">
            <a:hlinkClick r:id="rId36"/>
            <a:extLst>
              <a:ext uri="{FF2B5EF4-FFF2-40B4-BE49-F238E27FC236}">
                <a16:creationId xmlns:a16="http://schemas.microsoft.com/office/drawing/2014/main" id="{C5B03E06-C4DD-9149-8F53-3BDDC1B544ED}"/>
              </a:ext>
            </a:extLst>
          </p:cNvPr>
          <p:cNvSpPr txBox="1"/>
          <p:nvPr userDrawn="1"/>
        </p:nvSpPr>
        <p:spPr>
          <a:xfrm>
            <a:off x="12260945" y="5084600"/>
            <a:ext cx="1574597" cy="4331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9B9A87"/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Master template version: </a:t>
            </a:r>
          </a:p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9B9A87"/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Regular"/>
                <a:ea typeface="+mn-ea"/>
                <a:cs typeface="+mn-cs"/>
              </a:rPr>
              <a:t>v20210423a</a:t>
            </a:r>
            <a:endParaRPr lang="en-US" sz="1000" b="0" i="0" dirty="0">
              <a:solidFill>
                <a:schemeClr val="tx1">
                  <a:lumMod val="60000"/>
                  <a:lumOff val="40000"/>
                </a:schemeClr>
              </a:solidFill>
              <a:latin typeface="Calibri Regular"/>
            </a:endParaRPr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C186F40C-1010-0D48-82EC-6025254D595B}"/>
              </a:ext>
            </a:extLst>
          </p:cNvPr>
          <p:cNvSpPr/>
          <p:nvPr userDrawn="1"/>
        </p:nvSpPr>
        <p:spPr>
          <a:xfrm>
            <a:off x="-178692" y="1203286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5635755-3AAA-F848-A448-DF825CAD3922}"/>
              </a:ext>
            </a:extLst>
          </p:cNvPr>
          <p:cNvCxnSpPr>
            <a:cxnSpLocks/>
          </p:cNvCxnSpPr>
          <p:nvPr userDrawn="1"/>
        </p:nvCxnSpPr>
        <p:spPr>
          <a:xfrm>
            <a:off x="517893" y="-299831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F290B0D-5189-304E-816C-935E87E55E00}"/>
              </a:ext>
            </a:extLst>
          </p:cNvPr>
          <p:cNvCxnSpPr>
            <a:cxnSpLocks/>
          </p:cNvCxnSpPr>
          <p:nvPr userDrawn="1"/>
        </p:nvCxnSpPr>
        <p:spPr>
          <a:xfrm flipH="1">
            <a:off x="-1179871" y="1352986"/>
            <a:ext cx="116971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23044D1A-B821-D546-A376-4A87FF4B6AE1}"/>
              </a:ext>
            </a:extLst>
          </p:cNvPr>
          <p:cNvSpPr txBox="1"/>
          <p:nvPr userDrawn="1"/>
        </p:nvSpPr>
        <p:spPr>
          <a:xfrm>
            <a:off x="-1228363" y="6332096"/>
            <a:ext cx="1228362" cy="533854"/>
          </a:xfrm>
          <a:prstGeom prst="rect">
            <a:avLst/>
          </a:prstGeom>
          <a:gradFill>
            <a:gsLst>
              <a:gs pos="56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8000000" scaled="0"/>
          </a:gradFill>
        </p:spPr>
        <p:txBody>
          <a:bodyPr wrap="square" rtlCol="0" anchor="t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 HERE</a:t>
            </a:r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14ED856F-D9D9-D246-8933-71BEA8944DE4}"/>
              </a:ext>
            </a:extLst>
          </p:cNvPr>
          <p:cNvSpPr/>
          <p:nvPr userDrawn="1"/>
        </p:nvSpPr>
        <p:spPr>
          <a:xfrm flipV="1">
            <a:off x="-178692" y="640801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F48128F-DC84-E640-85ED-C59A14E491C6}"/>
              </a:ext>
            </a:extLst>
          </p:cNvPr>
          <p:cNvCxnSpPr>
            <a:cxnSpLocks/>
          </p:cNvCxnSpPr>
          <p:nvPr userDrawn="1"/>
        </p:nvCxnSpPr>
        <p:spPr>
          <a:xfrm flipH="1">
            <a:off x="-1179871" y="6336930"/>
            <a:ext cx="116971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3A4B557F-6A16-DE40-B7DF-BBEB569D5811}"/>
              </a:ext>
            </a:extLst>
          </p:cNvPr>
          <p:cNvSpPr txBox="1"/>
          <p:nvPr userDrawn="1"/>
        </p:nvSpPr>
        <p:spPr>
          <a:xfrm>
            <a:off x="-301318" y="6865950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89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    HERE</a:t>
            </a:r>
          </a:p>
        </p:txBody>
      </p:sp>
      <p:sp>
        <p:nvSpPr>
          <p:cNvPr id="101" name="Triangle 100">
            <a:extLst>
              <a:ext uri="{FF2B5EF4-FFF2-40B4-BE49-F238E27FC236}">
                <a16:creationId xmlns:a16="http://schemas.microsoft.com/office/drawing/2014/main" id="{EC02C0AE-8B92-2941-8332-E4AFB5F6641C}"/>
              </a:ext>
            </a:extLst>
          </p:cNvPr>
          <p:cNvSpPr/>
          <p:nvPr userDrawn="1"/>
        </p:nvSpPr>
        <p:spPr>
          <a:xfrm rot="16200000">
            <a:off x="313381" y="7083822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696702B-4812-7B4F-BC52-80E55C4CBB09}"/>
              </a:ext>
            </a:extLst>
          </p:cNvPr>
          <p:cNvCxnSpPr>
            <a:cxnSpLocks/>
          </p:cNvCxnSpPr>
          <p:nvPr userDrawn="1"/>
        </p:nvCxnSpPr>
        <p:spPr>
          <a:xfrm>
            <a:off x="517893" y="6887674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2F7546B-6176-A24E-8639-FF57B95E5F41}"/>
              </a:ext>
            </a:extLst>
          </p:cNvPr>
          <p:cNvSpPr txBox="1"/>
          <p:nvPr userDrawn="1"/>
        </p:nvSpPr>
        <p:spPr>
          <a:xfrm>
            <a:off x="12197109" y="-7624"/>
            <a:ext cx="1256301" cy="1362904"/>
          </a:xfrm>
          <a:prstGeom prst="rect">
            <a:avLst/>
          </a:prstGeom>
          <a:gradFill>
            <a:gsLst>
              <a:gs pos="53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8400000" scaled="0"/>
          </a:gradFill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NO CONTENT HERE</a:t>
            </a:r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17FB051A-88A9-BD40-8E32-F07E0544E017}"/>
              </a:ext>
            </a:extLst>
          </p:cNvPr>
          <p:cNvSpPr/>
          <p:nvPr userDrawn="1"/>
        </p:nvSpPr>
        <p:spPr>
          <a:xfrm>
            <a:off x="12278571" y="1203286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665AA54-758E-5B46-BAE3-732F0555779C}"/>
              </a:ext>
            </a:extLst>
          </p:cNvPr>
          <p:cNvCxnSpPr>
            <a:cxnSpLocks/>
          </p:cNvCxnSpPr>
          <p:nvPr userDrawn="1"/>
        </p:nvCxnSpPr>
        <p:spPr>
          <a:xfrm flipH="1">
            <a:off x="12206176" y="1352986"/>
            <a:ext cx="1141114" cy="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FB5D6234-8D18-7646-AA93-87982FCB112D}"/>
              </a:ext>
            </a:extLst>
          </p:cNvPr>
          <p:cNvSpPr txBox="1"/>
          <p:nvPr userDrawn="1"/>
        </p:nvSpPr>
        <p:spPr>
          <a:xfrm>
            <a:off x="12197109" y="6332096"/>
            <a:ext cx="1256301" cy="533854"/>
          </a:xfrm>
          <a:prstGeom prst="rect">
            <a:avLst/>
          </a:prstGeom>
          <a:gradFill>
            <a:gsLst>
              <a:gs pos="56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4400000" scaled="0"/>
          </a:gradFill>
        </p:spPr>
        <p:txBody>
          <a:bodyPr wrap="square" rtlCol="0" anchor="t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NO CONTENT HERE</a:t>
            </a:r>
          </a:p>
        </p:txBody>
      </p:sp>
      <p:sp>
        <p:nvSpPr>
          <p:cNvPr id="107" name="Triangle 106">
            <a:extLst>
              <a:ext uri="{FF2B5EF4-FFF2-40B4-BE49-F238E27FC236}">
                <a16:creationId xmlns:a16="http://schemas.microsoft.com/office/drawing/2014/main" id="{7FE47EA8-5CB1-F244-9188-BCF76E8E68E0}"/>
              </a:ext>
            </a:extLst>
          </p:cNvPr>
          <p:cNvSpPr/>
          <p:nvPr userDrawn="1"/>
        </p:nvSpPr>
        <p:spPr>
          <a:xfrm flipV="1">
            <a:off x="12278571" y="640801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122E042-DE25-2B47-8F65-ED890A552CE0}"/>
              </a:ext>
            </a:extLst>
          </p:cNvPr>
          <p:cNvCxnSpPr>
            <a:cxnSpLocks/>
          </p:cNvCxnSpPr>
          <p:nvPr userDrawn="1"/>
        </p:nvCxnSpPr>
        <p:spPr>
          <a:xfrm flipH="1">
            <a:off x="12206176" y="6329115"/>
            <a:ext cx="1133740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A46B87C8-D066-2048-90FB-BE44BF77C01B}"/>
              </a:ext>
            </a:extLst>
          </p:cNvPr>
          <p:cNvSpPr txBox="1"/>
          <p:nvPr userDrawn="1"/>
        </p:nvSpPr>
        <p:spPr>
          <a:xfrm>
            <a:off x="11753369" y="-369332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84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HERE</a:t>
            </a:r>
          </a:p>
        </p:txBody>
      </p:sp>
      <p:sp>
        <p:nvSpPr>
          <p:cNvPr id="110" name="Triangle 109">
            <a:extLst>
              <a:ext uri="{FF2B5EF4-FFF2-40B4-BE49-F238E27FC236}">
                <a16:creationId xmlns:a16="http://schemas.microsoft.com/office/drawing/2014/main" id="{A2B871D6-5827-C64A-BC0A-3998513200EF}"/>
              </a:ext>
            </a:extLst>
          </p:cNvPr>
          <p:cNvSpPr/>
          <p:nvPr userDrawn="1"/>
        </p:nvSpPr>
        <p:spPr>
          <a:xfrm rot="5400000" flipH="1">
            <a:off x="11831127" y="-158835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C7A0FDD-294E-C04C-BC7D-6106C313A3BE}"/>
              </a:ext>
            </a:extLst>
          </p:cNvPr>
          <p:cNvCxnSpPr>
            <a:cxnSpLocks/>
          </p:cNvCxnSpPr>
          <p:nvPr userDrawn="1"/>
        </p:nvCxnSpPr>
        <p:spPr>
          <a:xfrm>
            <a:off x="11748091" y="-303006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87310512-F07D-FC46-8234-41863439E880}"/>
              </a:ext>
            </a:extLst>
          </p:cNvPr>
          <p:cNvSpPr txBox="1"/>
          <p:nvPr userDrawn="1"/>
        </p:nvSpPr>
        <p:spPr>
          <a:xfrm>
            <a:off x="11753369" y="6873324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32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HERE</a:t>
            </a:r>
          </a:p>
        </p:txBody>
      </p:sp>
      <p:sp>
        <p:nvSpPr>
          <p:cNvPr id="113" name="Triangle 112">
            <a:extLst>
              <a:ext uri="{FF2B5EF4-FFF2-40B4-BE49-F238E27FC236}">
                <a16:creationId xmlns:a16="http://schemas.microsoft.com/office/drawing/2014/main" id="{F8D76F3E-FABC-E941-860B-BC96E9249575}"/>
              </a:ext>
            </a:extLst>
          </p:cNvPr>
          <p:cNvSpPr/>
          <p:nvPr userDrawn="1"/>
        </p:nvSpPr>
        <p:spPr>
          <a:xfrm rot="5400000" flipH="1">
            <a:off x="11831127" y="7083821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B4BDCEE-466C-E646-BB17-167C029741DE}"/>
              </a:ext>
            </a:extLst>
          </p:cNvPr>
          <p:cNvCxnSpPr>
            <a:cxnSpLocks/>
          </p:cNvCxnSpPr>
          <p:nvPr userDrawn="1"/>
        </p:nvCxnSpPr>
        <p:spPr>
          <a:xfrm>
            <a:off x="11748091" y="6874974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6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69" r:id="rId2"/>
    <p:sldLayoutId id="2147483671" r:id="rId3"/>
    <p:sldLayoutId id="2147483700" r:id="rId4"/>
    <p:sldLayoutId id="2147483701" r:id="rId5"/>
    <p:sldLayoutId id="2147483702" r:id="rId6"/>
    <p:sldLayoutId id="2147483703" r:id="rId7"/>
    <p:sldLayoutId id="2147483662" r:id="rId8"/>
    <p:sldLayoutId id="2147483673" r:id="rId9"/>
    <p:sldLayoutId id="2147483713" r:id="rId10"/>
    <p:sldLayoutId id="2147483714" r:id="rId11"/>
    <p:sldLayoutId id="2147483668" r:id="rId12"/>
    <p:sldLayoutId id="2147483661" r:id="rId13"/>
    <p:sldLayoutId id="2147483664" r:id="rId14"/>
    <p:sldLayoutId id="2147483692" r:id="rId15"/>
    <p:sldLayoutId id="2147483693" r:id="rId16"/>
    <p:sldLayoutId id="2147483690" r:id="rId17"/>
    <p:sldLayoutId id="2147483691" r:id="rId18"/>
    <p:sldLayoutId id="2147483697" r:id="rId19"/>
    <p:sldLayoutId id="2147483715" r:id="rId20"/>
    <p:sldLayoutId id="2147483680" r:id="rId21"/>
    <p:sldLayoutId id="2147483716" r:id="rId22"/>
    <p:sldLayoutId id="2147483717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20" r:id="rId31"/>
    <p:sldLayoutId id="2147483723" r:id="rId3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000" b="1" kern="1200" spc="-10" smtClean="0">
          <a:solidFill>
            <a:schemeClr val="tx2"/>
          </a:solidFill>
          <a:latin typeface="+mn-lt"/>
          <a:ea typeface="+mn-ea"/>
          <a:cs typeface="+mn-cs"/>
        </a:defRPr>
      </a:lvl1pPr>
    </p:titleStyle>
    <p:bodyStyle>
      <a:lvl1pPr marL="0" indent="-2646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defRPr lang="en-US" sz="1600" kern="1200" smtClean="0">
          <a:solidFill>
            <a:schemeClr val="tx2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2pPr>
      <a:lvl3pPr marL="792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3pPr>
      <a:lvl4pPr marL="1044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4pPr>
      <a:lvl5pPr marL="1296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51" userDrawn="1">
          <p15:clr>
            <a:srgbClr val="F26B43"/>
          </p15:clr>
        </p15:guide>
        <p15:guide id="2" pos="3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18" Type="http://schemas.openxmlformats.org/officeDocument/2006/relationships/image" Target="../media/image41.emf"/><Relationship Id="rId3" Type="http://schemas.openxmlformats.org/officeDocument/2006/relationships/image" Target="../media/image26.emf"/><Relationship Id="rId21" Type="http://schemas.openxmlformats.org/officeDocument/2006/relationships/image" Target="../media/image43.emf"/><Relationship Id="rId7" Type="http://schemas.openxmlformats.org/officeDocument/2006/relationships/image" Target="../media/image30.emf"/><Relationship Id="rId12" Type="http://schemas.openxmlformats.org/officeDocument/2006/relationships/image" Target="../media/image35.png"/><Relationship Id="rId17" Type="http://schemas.openxmlformats.org/officeDocument/2006/relationships/image" Target="../media/image40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9.emf"/><Relationship Id="rId20" Type="http://schemas.openxmlformats.org/officeDocument/2006/relationships/image" Target="../media/image16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emf"/><Relationship Id="rId11" Type="http://schemas.openxmlformats.org/officeDocument/2006/relationships/image" Target="../media/image34.svg"/><Relationship Id="rId5" Type="http://schemas.openxmlformats.org/officeDocument/2006/relationships/image" Target="../media/image28.emf"/><Relationship Id="rId15" Type="http://schemas.openxmlformats.org/officeDocument/2006/relationships/image" Target="../media/image38.svg"/><Relationship Id="rId23" Type="http://schemas.openxmlformats.org/officeDocument/2006/relationships/image" Target="../media/image45.svg"/><Relationship Id="rId10" Type="http://schemas.openxmlformats.org/officeDocument/2006/relationships/image" Target="../media/image33.png"/><Relationship Id="rId19" Type="http://schemas.openxmlformats.org/officeDocument/2006/relationships/image" Target="../media/image42.emf"/><Relationship Id="rId4" Type="http://schemas.openxmlformats.org/officeDocument/2006/relationships/image" Target="../media/image27.emf"/><Relationship Id="rId9" Type="http://schemas.openxmlformats.org/officeDocument/2006/relationships/image" Target="../media/image32.svg"/><Relationship Id="rId14" Type="http://schemas.openxmlformats.org/officeDocument/2006/relationships/image" Target="../media/image37.png"/><Relationship Id="rId22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emf"/><Relationship Id="rId4" Type="http://schemas.openxmlformats.org/officeDocument/2006/relationships/image" Target="../media/image5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3BD754-5E4B-1CC8-47C3-01A8091F854B}"/>
              </a:ext>
            </a:extLst>
          </p:cNvPr>
          <p:cNvSpPr/>
          <p:nvPr/>
        </p:nvSpPr>
        <p:spPr>
          <a:xfrm>
            <a:off x="2992928" y="268604"/>
            <a:ext cx="1084950" cy="108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BE60A8-5FBB-A04E-ADE9-4E5AE23D74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Towards a Software Greenability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53AC0-9313-1D4E-AEAD-A8B6EE8D93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Master Thesis Defense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612B3-4793-5B4D-8524-213FB78786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36000" y="4119279"/>
            <a:ext cx="1304313" cy="215444"/>
          </a:xfrm>
        </p:spPr>
        <p:txBody>
          <a:bodyPr/>
          <a:lstStyle/>
          <a:p>
            <a:r>
              <a:rPr lang="en-US" dirty="0"/>
              <a:t>Kirsten Gericke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E2A98-5243-8F4F-B4FA-A6A200D002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885539" y="6525935"/>
            <a:ext cx="836769" cy="257763"/>
          </a:xfrm>
        </p:spPr>
        <p:txBody>
          <a:bodyPr/>
          <a:lstStyle/>
          <a:p>
            <a:r>
              <a:rPr lang="en-US" dirty="0"/>
              <a:t>7 August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30C667-B6B9-E5B5-CC50-1E2F818B3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27" y="268603"/>
            <a:ext cx="1084950" cy="10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58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FE03BCE-1464-0645-91D3-820AAE81B8B6}"/>
              </a:ext>
            </a:extLst>
          </p:cNvPr>
          <p:cNvSpPr/>
          <p:nvPr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A220B-CADA-304A-81AB-5E5350C66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25AB7FEC-3C4E-3747-B264-B25107669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216756"/>
          </a:xfrm>
        </p:spPr>
        <p:txBody>
          <a:bodyPr/>
          <a:lstStyle/>
          <a:p>
            <a:r>
              <a:rPr lang="en-GB" dirty="0"/>
              <a:t>Background</a:t>
            </a:r>
            <a:endParaRPr lang="en-US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3F01D3E4-9AF7-134E-86FD-74CBA979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Effort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96132C1-9103-0D5D-5DAD-15FA957DB635}"/>
              </a:ext>
            </a:extLst>
          </p:cNvPr>
          <p:cNvSpPr txBox="1">
            <a:spLocks/>
          </p:cNvSpPr>
          <p:nvPr/>
        </p:nvSpPr>
        <p:spPr>
          <a:xfrm>
            <a:off x="1080000" y="1366268"/>
            <a:ext cx="10665667" cy="342186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How much effort is required to implement a task/refactoring?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Subjective</a:t>
            </a:r>
            <a:r>
              <a:rPr lang="en-GB" sz="1800" dirty="0"/>
              <a:t>: Depends on skills, experience, and working styles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0" indent="0">
              <a:buFont typeface="Wingdings" pitchFamily="2" charset="2"/>
              <a:buNone/>
            </a:pPr>
            <a:r>
              <a:rPr lang="en-GB" sz="1800" dirty="0"/>
              <a:t>Ways of measuring effort:</a:t>
            </a:r>
          </a:p>
          <a:p>
            <a:pPr marL="482850" lvl="1" indent="-285750">
              <a:buFont typeface="Arial" panose="020B0604020202020204" pitchFamily="34" charset="0"/>
              <a:buChar char="•"/>
            </a:pPr>
            <a:r>
              <a:rPr lang="en-GB" sz="1800" dirty="0"/>
              <a:t>Time </a:t>
            </a:r>
          </a:p>
          <a:p>
            <a:pPr marL="482850" lvl="1" indent="-285750">
              <a:buFont typeface="Arial" panose="020B0604020202020204" pitchFamily="34" charset="0"/>
              <a:buChar char="•"/>
            </a:pPr>
            <a:r>
              <a:rPr lang="en-GB" sz="1800" dirty="0"/>
              <a:t>Cognitive Load</a:t>
            </a:r>
          </a:p>
          <a:p>
            <a:pPr marL="482850" lvl="1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1E354B"/>
                </a:solidFill>
              </a:rPr>
              <a:t>LOC changed </a:t>
            </a:r>
          </a:p>
          <a:p>
            <a:pPr marL="734850" lvl="2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1E354B"/>
                </a:solidFill>
              </a:rPr>
              <a:t>Before and After</a:t>
            </a:r>
          </a:p>
          <a:p>
            <a:pPr marL="734850" lvl="2" indent="-285750">
              <a:buFont typeface="Arial" panose="020B0604020202020204" pitchFamily="34" charset="0"/>
              <a:buChar char="•"/>
            </a:pPr>
            <a:r>
              <a:rPr lang="en-GB" sz="1800" dirty="0"/>
              <a:t>Churn </a:t>
            </a:r>
          </a:p>
          <a:p>
            <a:pPr marL="734850" lvl="2" indent="-285750">
              <a:buFont typeface="Arial" panose="020B0604020202020204" pitchFamily="34" charset="0"/>
              <a:buChar char="•"/>
            </a:pPr>
            <a:r>
              <a:rPr lang="en-GB" sz="1800" dirty="0"/>
              <a:t>Convert LOC to Person Months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EDC427-656A-82FE-A59E-95208A1C3FDC}"/>
              </a:ext>
            </a:extLst>
          </p:cNvPr>
          <p:cNvSpPr/>
          <p:nvPr/>
        </p:nvSpPr>
        <p:spPr>
          <a:xfrm>
            <a:off x="888200" y="5394618"/>
            <a:ext cx="10415599" cy="9310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NL" sz="2000" b="1" dirty="0">
                <a:solidFill>
                  <a:srgbClr val="1E354B"/>
                </a:solidFill>
              </a:rPr>
              <a:t>Effort</a:t>
            </a:r>
            <a:r>
              <a:rPr lang="en-NL" sz="2000" dirty="0">
                <a:solidFill>
                  <a:srgbClr val="1E354B"/>
                </a:solidFill>
              </a:rPr>
              <a:t> is the </a:t>
            </a:r>
            <a:r>
              <a:rPr lang="en-NL" sz="2000" b="1" dirty="0">
                <a:solidFill>
                  <a:srgbClr val="1E354B"/>
                </a:solidFill>
              </a:rPr>
              <a:t>churn</a:t>
            </a:r>
            <a:r>
              <a:rPr lang="en-NL" sz="2000" dirty="0">
                <a:solidFill>
                  <a:srgbClr val="1E354B"/>
                </a:solidFill>
              </a:rPr>
              <a:t>, measured in </a:t>
            </a:r>
            <a:r>
              <a:rPr lang="en-NL" sz="2000" b="1" dirty="0">
                <a:solidFill>
                  <a:srgbClr val="1E354B"/>
                </a:solidFill>
              </a:rPr>
              <a:t>Person Months</a:t>
            </a:r>
            <a:r>
              <a:rPr lang="en-NL" sz="2000" dirty="0">
                <a:solidFill>
                  <a:srgbClr val="1E354B"/>
                </a:solidFill>
              </a:rPr>
              <a:t>, while implementing a code refactoring.</a:t>
            </a:r>
          </a:p>
        </p:txBody>
      </p:sp>
    </p:spTree>
    <p:extLst>
      <p:ext uri="{BB962C8B-B14F-4D97-AF65-F5344CB8AC3E}">
        <p14:creationId xmlns:p14="http://schemas.microsoft.com/office/powerpoint/2010/main" val="214407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294503-903A-0C40-8BC5-DB73F5B7C6D8}"/>
              </a:ext>
            </a:extLst>
          </p:cNvPr>
          <p:cNvSpPr/>
          <p:nvPr/>
        </p:nvSpPr>
        <p:spPr>
          <a:xfrm>
            <a:off x="533079" y="3443776"/>
            <a:ext cx="2208239" cy="1124220"/>
          </a:xfrm>
          <a:prstGeom prst="rect">
            <a:avLst/>
          </a:prstGeom>
          <a:gradFill>
            <a:gsLst>
              <a:gs pos="100000">
                <a:srgbClr val="D9E2EB">
                  <a:alpha val="0"/>
                </a:srgbClr>
              </a:gs>
              <a:gs pos="0">
                <a:srgbClr val="D9E2E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D4B68E9-8B22-6641-A8D0-CB08EBD232F3}"/>
              </a:ext>
            </a:extLst>
          </p:cNvPr>
          <p:cNvSpPr/>
          <p:nvPr/>
        </p:nvSpPr>
        <p:spPr>
          <a:xfrm>
            <a:off x="2745164" y="3343592"/>
            <a:ext cx="2208239" cy="1123331"/>
          </a:xfrm>
          <a:prstGeom prst="rect">
            <a:avLst/>
          </a:prstGeom>
          <a:gradFill>
            <a:gsLst>
              <a:gs pos="100000">
                <a:srgbClr val="D9E2EB">
                  <a:alpha val="0"/>
                </a:srgbClr>
              </a:gs>
              <a:gs pos="0">
                <a:srgbClr val="D9E2E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72FC2B-1BA5-6342-AE3E-A61B2E9EB990}"/>
              </a:ext>
            </a:extLst>
          </p:cNvPr>
          <p:cNvSpPr/>
          <p:nvPr/>
        </p:nvSpPr>
        <p:spPr>
          <a:xfrm>
            <a:off x="4957249" y="3343592"/>
            <a:ext cx="2208239" cy="1123331"/>
          </a:xfrm>
          <a:prstGeom prst="rect">
            <a:avLst/>
          </a:prstGeom>
          <a:gradFill>
            <a:gsLst>
              <a:gs pos="100000">
                <a:srgbClr val="D9E2EB">
                  <a:alpha val="0"/>
                </a:srgbClr>
              </a:gs>
              <a:gs pos="0">
                <a:srgbClr val="D9E2E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75125F0-AA59-DA45-95DD-1D5531460790}"/>
              </a:ext>
            </a:extLst>
          </p:cNvPr>
          <p:cNvSpPr/>
          <p:nvPr/>
        </p:nvSpPr>
        <p:spPr>
          <a:xfrm>
            <a:off x="7169334" y="3343592"/>
            <a:ext cx="2216493" cy="1123331"/>
          </a:xfrm>
          <a:prstGeom prst="rect">
            <a:avLst/>
          </a:prstGeom>
          <a:gradFill>
            <a:gsLst>
              <a:gs pos="100000">
                <a:srgbClr val="D9E2EB">
                  <a:alpha val="0"/>
                </a:srgbClr>
              </a:gs>
              <a:gs pos="0">
                <a:srgbClr val="D9E2E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EB40994-3412-6E46-ADA3-4E2C6166D92A}"/>
              </a:ext>
            </a:extLst>
          </p:cNvPr>
          <p:cNvSpPr/>
          <p:nvPr/>
        </p:nvSpPr>
        <p:spPr>
          <a:xfrm>
            <a:off x="9381420" y="3443776"/>
            <a:ext cx="2208239" cy="1124220"/>
          </a:xfrm>
          <a:prstGeom prst="rect">
            <a:avLst/>
          </a:prstGeom>
          <a:gradFill>
            <a:gsLst>
              <a:gs pos="100000">
                <a:srgbClr val="D9E2EB">
                  <a:alpha val="0"/>
                </a:srgbClr>
              </a:gs>
              <a:gs pos="0">
                <a:srgbClr val="D9E2E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0A94088-AA71-924A-8C3D-C419300A5342}"/>
              </a:ext>
            </a:extLst>
          </p:cNvPr>
          <p:cNvCxnSpPr>
            <a:cxnSpLocks/>
          </p:cNvCxnSpPr>
          <p:nvPr/>
        </p:nvCxnSpPr>
        <p:spPr>
          <a:xfrm>
            <a:off x="2744206" y="3193197"/>
            <a:ext cx="0" cy="1355102"/>
          </a:xfrm>
          <a:prstGeom prst="line">
            <a:avLst/>
          </a:prstGeom>
          <a:ln w="635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D855C9D-9F10-B645-8772-4E1188671AD6}"/>
              </a:ext>
            </a:extLst>
          </p:cNvPr>
          <p:cNvCxnSpPr>
            <a:cxnSpLocks/>
          </p:cNvCxnSpPr>
          <p:nvPr/>
        </p:nvCxnSpPr>
        <p:spPr>
          <a:xfrm>
            <a:off x="4957249" y="3193197"/>
            <a:ext cx="0" cy="1355102"/>
          </a:xfrm>
          <a:prstGeom prst="line">
            <a:avLst/>
          </a:prstGeom>
          <a:ln w="635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B4978D0-AD03-3649-9D24-4E08D97987AF}"/>
              </a:ext>
            </a:extLst>
          </p:cNvPr>
          <p:cNvCxnSpPr>
            <a:cxnSpLocks/>
          </p:cNvCxnSpPr>
          <p:nvPr/>
        </p:nvCxnSpPr>
        <p:spPr>
          <a:xfrm>
            <a:off x="7161077" y="3193197"/>
            <a:ext cx="0" cy="1355102"/>
          </a:xfrm>
          <a:prstGeom prst="line">
            <a:avLst/>
          </a:prstGeom>
          <a:ln w="635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038FC15-892C-8E41-B891-22861637D94B}"/>
              </a:ext>
            </a:extLst>
          </p:cNvPr>
          <p:cNvCxnSpPr>
            <a:cxnSpLocks/>
          </p:cNvCxnSpPr>
          <p:nvPr/>
        </p:nvCxnSpPr>
        <p:spPr>
          <a:xfrm>
            <a:off x="9384125" y="3212894"/>
            <a:ext cx="0" cy="1355102"/>
          </a:xfrm>
          <a:prstGeom prst="line">
            <a:avLst/>
          </a:prstGeom>
          <a:ln w="635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2148743-6952-3E41-9EAE-79445DBE18D5}"/>
              </a:ext>
            </a:extLst>
          </p:cNvPr>
          <p:cNvSpPr/>
          <p:nvPr/>
        </p:nvSpPr>
        <p:spPr>
          <a:xfrm>
            <a:off x="533079" y="4587592"/>
            <a:ext cx="11068220" cy="77633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80031D-8002-E744-BAAA-BC5222DA882B}"/>
              </a:ext>
            </a:extLst>
          </p:cNvPr>
          <p:cNvSpPr/>
          <p:nvPr/>
        </p:nvSpPr>
        <p:spPr>
          <a:xfrm>
            <a:off x="518088" y="4576828"/>
            <a:ext cx="11098199" cy="790273"/>
          </a:xfrm>
          <a:prstGeom prst="rect">
            <a:avLst/>
          </a:prstGeom>
          <a:gradFill>
            <a:gsLst>
              <a:gs pos="90000">
                <a:srgbClr val="F7F9FC">
                  <a:alpha val="0"/>
                </a:srgbClr>
              </a:gs>
              <a:gs pos="11000">
                <a:schemeClr val="bg2">
                  <a:alpha val="0"/>
                </a:schemeClr>
              </a:gs>
              <a:gs pos="3000">
                <a:schemeClr val="bg2"/>
              </a:gs>
              <a:gs pos="97000">
                <a:schemeClr val="bg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FE03BCE-1464-0645-91D3-820AAE81B8B6}"/>
              </a:ext>
            </a:extLst>
          </p:cNvPr>
          <p:cNvSpPr/>
          <p:nvPr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A220B-CADA-304A-81AB-5E5350C66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25AB7FEC-3C4E-3747-B264-B25107669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216756"/>
          </a:xfrm>
        </p:spPr>
        <p:txBody>
          <a:bodyPr/>
          <a:lstStyle/>
          <a:p>
            <a:r>
              <a:rPr lang="en-GB" dirty="0"/>
              <a:t>Background</a:t>
            </a:r>
            <a:endParaRPr lang="en-US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3F01D3E4-9AF7-134E-86FD-74CBA979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Sigrid: SIG’s metric measurement tool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E37CDA3-F0AD-3F41-A8EF-B0AF83BBAB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3039" y="1535522"/>
            <a:ext cx="9986880" cy="1548355"/>
          </a:xfrm>
        </p:spPr>
        <p:txBody>
          <a:bodyPr/>
          <a:lstStyle/>
          <a:p>
            <a:r>
              <a:rPr lang="en-GB" dirty="0"/>
              <a:t>Sigrid = Static Source Code Analysis Tool </a:t>
            </a:r>
          </a:p>
          <a:p>
            <a:r>
              <a:rPr lang="en-GB" dirty="0"/>
              <a:t>Sigrid measures properties on a scale from 0.5 to 5.5</a:t>
            </a:r>
          </a:p>
          <a:p>
            <a:r>
              <a:rPr lang="en-GB" dirty="0"/>
              <a:t>Compared to SIG benchmark</a:t>
            </a:r>
          </a:p>
          <a:p>
            <a:r>
              <a:rPr lang="en-GB" dirty="0"/>
              <a:t>Used later in this thesis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D53A69D-5850-064B-9D98-63B4E85002D6}"/>
              </a:ext>
            </a:extLst>
          </p:cNvPr>
          <p:cNvSpPr/>
          <p:nvPr/>
        </p:nvSpPr>
        <p:spPr bwMode="auto">
          <a:xfrm rot="5400000">
            <a:off x="1589932" y="3493097"/>
            <a:ext cx="97420" cy="2211125"/>
          </a:xfrm>
          <a:prstGeom prst="rect">
            <a:avLst/>
          </a:prstGeom>
          <a:solidFill>
            <a:srgbClr val="173241">
              <a:alpha val="2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154D7DA-B6A3-D942-A52D-6155C32505BF}"/>
              </a:ext>
            </a:extLst>
          </p:cNvPr>
          <p:cNvSpPr/>
          <p:nvPr/>
        </p:nvSpPr>
        <p:spPr>
          <a:xfrm>
            <a:off x="536233" y="4641402"/>
            <a:ext cx="2210009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C5CCD5"/>
                </a:solidFill>
                <a:latin typeface="Sigsterren"/>
                <a:cs typeface="Sigsterren"/>
              </a:rPr>
              <a:t>★☆☆☆☆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EF5B18-A22E-6343-80E5-093226C827C2}"/>
              </a:ext>
            </a:extLst>
          </p:cNvPr>
          <p:cNvSpPr/>
          <p:nvPr/>
        </p:nvSpPr>
        <p:spPr bwMode="auto">
          <a:xfrm rot="5400000">
            <a:off x="3750663" y="3445589"/>
            <a:ext cx="195321" cy="2208241"/>
          </a:xfrm>
          <a:prstGeom prst="rect">
            <a:avLst/>
          </a:prstGeom>
          <a:solidFill>
            <a:srgbClr val="173241">
              <a:alpha val="4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3583C2-7594-FB4E-9EFE-2945BE5C3270}"/>
              </a:ext>
            </a:extLst>
          </p:cNvPr>
          <p:cNvSpPr/>
          <p:nvPr/>
        </p:nvSpPr>
        <p:spPr bwMode="auto">
          <a:xfrm rot="5400000">
            <a:off x="8174940" y="3438186"/>
            <a:ext cx="195321" cy="2223047"/>
          </a:xfrm>
          <a:prstGeom prst="rect">
            <a:avLst/>
          </a:prstGeom>
          <a:solidFill>
            <a:srgbClr val="173241">
              <a:alpha val="8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1F2ABEA-AB21-6942-81B5-0EE77F28BD5C}"/>
              </a:ext>
            </a:extLst>
          </p:cNvPr>
          <p:cNvSpPr/>
          <p:nvPr/>
        </p:nvSpPr>
        <p:spPr bwMode="auto">
          <a:xfrm rot="5400000">
            <a:off x="10439398" y="3494674"/>
            <a:ext cx="97420" cy="2207971"/>
          </a:xfrm>
          <a:prstGeom prst="rect">
            <a:avLst/>
          </a:prstGeom>
          <a:solidFill>
            <a:srgbClr val="17324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167323-04D1-624D-AA3F-325DB698FE8C}"/>
              </a:ext>
            </a:extLst>
          </p:cNvPr>
          <p:cNvSpPr/>
          <p:nvPr/>
        </p:nvSpPr>
        <p:spPr>
          <a:xfrm>
            <a:off x="2741318" y="4638674"/>
            <a:ext cx="220908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9AA6B0"/>
                </a:solidFill>
                <a:latin typeface="Sigsterren"/>
                <a:cs typeface="Sigsterren"/>
              </a:rPr>
              <a:t>★★☆☆☆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805C056-85E7-EC47-8F2C-9FFBD30C699B}"/>
              </a:ext>
            </a:extLst>
          </p:cNvPr>
          <p:cNvSpPr/>
          <p:nvPr/>
        </p:nvSpPr>
        <p:spPr>
          <a:xfrm>
            <a:off x="4949290" y="4635946"/>
            <a:ext cx="2213826" cy="7386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6E7F8B"/>
                </a:solidFill>
                <a:latin typeface="Sigsterren"/>
                <a:cs typeface="Sigsterren"/>
              </a:rPr>
              <a:t>★★★☆☆</a:t>
            </a:r>
          </a:p>
          <a:p>
            <a:pPr algn="ctr"/>
            <a:endParaRPr lang="en-GB" sz="1400" dirty="0">
              <a:solidFill>
                <a:srgbClr val="6E7F8B"/>
              </a:solidFill>
              <a:latin typeface="Sigsterren"/>
              <a:cs typeface="Sigsterren"/>
            </a:endParaRPr>
          </a:p>
          <a:p>
            <a:pPr algn="ctr"/>
            <a:endParaRPr lang="en-GB" sz="1400" dirty="0">
              <a:solidFill>
                <a:srgbClr val="6E7F8B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2DF8940-DBDE-D04A-9416-03F980EE69A6}"/>
              </a:ext>
            </a:extLst>
          </p:cNvPr>
          <p:cNvSpPr/>
          <p:nvPr/>
        </p:nvSpPr>
        <p:spPr>
          <a:xfrm>
            <a:off x="7173449" y="4644465"/>
            <a:ext cx="221067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425966"/>
                </a:solidFill>
                <a:latin typeface="Sigsterren"/>
                <a:cs typeface="Sigsterren"/>
              </a:rPr>
              <a:t>★★★★☆</a:t>
            </a:r>
            <a:endParaRPr lang="en-GB" sz="1400" dirty="0">
              <a:solidFill>
                <a:srgbClr val="425966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0972461-B2E3-3A46-92A9-AEE23A81F3B9}"/>
              </a:ext>
            </a:extLst>
          </p:cNvPr>
          <p:cNvSpPr/>
          <p:nvPr/>
        </p:nvSpPr>
        <p:spPr>
          <a:xfrm>
            <a:off x="9394454" y="4644465"/>
            <a:ext cx="219383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173240"/>
                </a:solidFill>
              </a:rPr>
              <a:t>★★★★★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1FB0B4A-6F6E-BF47-8527-15F1086A865F}"/>
              </a:ext>
            </a:extLst>
          </p:cNvPr>
          <p:cNvSpPr/>
          <p:nvPr/>
        </p:nvSpPr>
        <p:spPr bwMode="auto">
          <a:xfrm rot="5400000">
            <a:off x="5959100" y="3445391"/>
            <a:ext cx="195321" cy="2208636"/>
          </a:xfrm>
          <a:prstGeom prst="rect">
            <a:avLst/>
          </a:prstGeom>
          <a:solidFill>
            <a:srgbClr val="173241">
              <a:alpha val="6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96768F9-6045-AE49-B24D-F61166D3EB6D}"/>
              </a:ext>
            </a:extLst>
          </p:cNvPr>
          <p:cNvSpPr txBox="1"/>
          <p:nvPr/>
        </p:nvSpPr>
        <p:spPr>
          <a:xfrm>
            <a:off x="373804" y="4982121"/>
            <a:ext cx="11429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0.5		             1.5		                           2.5		        3.5		                      4.5			   5.5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5F6BC3-0EC2-7742-9CCE-F275883089E5}"/>
              </a:ext>
            </a:extLst>
          </p:cNvPr>
          <p:cNvSpPr txBox="1"/>
          <p:nvPr/>
        </p:nvSpPr>
        <p:spPr>
          <a:xfrm>
            <a:off x="5463749" y="4948649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000" b="1" cap="small" dirty="0">
                <a:solidFill>
                  <a:srgbClr val="85929D"/>
                </a:solidFill>
              </a:rPr>
              <a:t>MARKET-AVERAGE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0A3DFED-AEF8-2B48-A242-97EAC1EC9E77}"/>
              </a:ext>
            </a:extLst>
          </p:cNvPr>
          <p:cNvCxnSpPr>
            <a:cxnSpLocks/>
          </p:cNvCxnSpPr>
          <p:nvPr/>
        </p:nvCxnSpPr>
        <p:spPr>
          <a:xfrm>
            <a:off x="4952445" y="4452048"/>
            <a:ext cx="0" cy="452204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EFB4D89-3B68-844D-9BCE-97B6664582B2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533080" y="4598660"/>
            <a:ext cx="2037" cy="305592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634D086-5422-2B4D-B0DA-75470D69BF18}"/>
              </a:ext>
            </a:extLst>
          </p:cNvPr>
          <p:cNvCxnSpPr>
            <a:cxnSpLocks/>
          </p:cNvCxnSpPr>
          <p:nvPr/>
        </p:nvCxnSpPr>
        <p:spPr>
          <a:xfrm>
            <a:off x="2744206" y="4452048"/>
            <a:ext cx="0" cy="455037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9B24B0A-42B5-9D43-B1B4-4891FD4D24FB}"/>
              </a:ext>
            </a:extLst>
          </p:cNvPr>
          <p:cNvCxnSpPr>
            <a:cxnSpLocks/>
            <a:stCxn id="74" idx="0"/>
          </p:cNvCxnSpPr>
          <p:nvPr/>
        </p:nvCxnSpPr>
        <p:spPr>
          <a:xfrm>
            <a:off x="11592094" y="4598660"/>
            <a:ext cx="2" cy="305592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288335-AA5C-8049-8C30-11DD52E4CE4F}"/>
              </a:ext>
            </a:extLst>
          </p:cNvPr>
          <p:cNvCxnSpPr>
            <a:cxnSpLocks/>
          </p:cNvCxnSpPr>
          <p:nvPr/>
        </p:nvCxnSpPr>
        <p:spPr>
          <a:xfrm>
            <a:off x="533083" y="5363927"/>
            <a:ext cx="11068215" cy="0"/>
          </a:xfrm>
          <a:prstGeom prst="line">
            <a:avLst/>
          </a:prstGeom>
          <a:ln w="19050" cmpd="sng">
            <a:solidFill>
              <a:srgbClr val="C4CCD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F12CB44-B742-314A-8BD1-F77760810CC6}"/>
              </a:ext>
            </a:extLst>
          </p:cNvPr>
          <p:cNvCxnSpPr>
            <a:cxnSpLocks/>
          </p:cNvCxnSpPr>
          <p:nvPr/>
        </p:nvCxnSpPr>
        <p:spPr>
          <a:xfrm>
            <a:off x="7161080" y="4452048"/>
            <a:ext cx="0" cy="452204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6551C5D-577A-B242-A077-085BBF0F9CF1}"/>
              </a:ext>
            </a:extLst>
          </p:cNvPr>
          <p:cNvCxnSpPr>
            <a:cxnSpLocks/>
            <a:stCxn id="73" idx="0"/>
          </p:cNvCxnSpPr>
          <p:nvPr/>
        </p:nvCxnSpPr>
        <p:spPr>
          <a:xfrm>
            <a:off x="9384124" y="4549710"/>
            <a:ext cx="1" cy="354542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3C166C-F1D2-AF41-8F98-FA4B4F06C689}"/>
              </a:ext>
            </a:extLst>
          </p:cNvPr>
          <p:cNvSpPr txBox="1"/>
          <p:nvPr/>
        </p:nvSpPr>
        <p:spPr>
          <a:xfrm>
            <a:off x="539631" y="3643910"/>
            <a:ext cx="2207916" cy="738664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5% </a:t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least maintainable</a:t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in SIG benchmark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8ED8A86-B93C-1548-97FE-D41654C278EB}"/>
              </a:ext>
            </a:extLst>
          </p:cNvPr>
          <p:cNvSpPr txBox="1"/>
          <p:nvPr/>
        </p:nvSpPr>
        <p:spPr>
          <a:xfrm>
            <a:off x="9389997" y="3752223"/>
            <a:ext cx="2207916" cy="523220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5% </a:t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most maintainable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6E3777B-1127-2542-9BAD-F5BADF45C4AF}"/>
              </a:ext>
            </a:extLst>
          </p:cNvPr>
          <p:cNvSpPr txBox="1"/>
          <p:nvPr/>
        </p:nvSpPr>
        <p:spPr>
          <a:xfrm>
            <a:off x="2749333" y="3743931"/>
            <a:ext cx="2207916" cy="307777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next</a:t>
            </a:r>
            <a:r>
              <a:rPr lang="en-US" sz="1400" b="1" dirty="0">
                <a:solidFill>
                  <a:schemeClr val="tx2"/>
                </a:solidFill>
              </a:rPr>
              <a:t> 30%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94336EC-503F-3E44-94D7-F8EB54E58D20}"/>
              </a:ext>
            </a:extLst>
          </p:cNvPr>
          <p:cNvSpPr txBox="1"/>
          <p:nvPr/>
        </p:nvSpPr>
        <p:spPr>
          <a:xfrm>
            <a:off x="7165939" y="3743931"/>
            <a:ext cx="2207916" cy="307777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next</a:t>
            </a:r>
            <a:r>
              <a:rPr lang="en-US" sz="1400" b="1" dirty="0">
                <a:solidFill>
                  <a:schemeClr val="tx2"/>
                </a:solidFill>
              </a:rPr>
              <a:t> 30%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47E6AE-03A9-234B-8E89-244142A276A4}"/>
              </a:ext>
            </a:extLst>
          </p:cNvPr>
          <p:cNvSpPr txBox="1"/>
          <p:nvPr/>
        </p:nvSpPr>
        <p:spPr>
          <a:xfrm>
            <a:off x="4955548" y="3743931"/>
            <a:ext cx="2207916" cy="307777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next</a:t>
            </a:r>
            <a:r>
              <a:rPr lang="en-US" sz="1400" b="1" dirty="0">
                <a:solidFill>
                  <a:schemeClr val="tx2"/>
                </a:solidFill>
              </a:rPr>
              <a:t> 30%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881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F8C9C3-3D98-20DF-4DE8-150019F7F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767DD-7362-FCEB-EB4F-C235E5FF0F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L" dirty="0"/>
              <a:t>Background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67539-5C54-2613-27EC-17F3987F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Green Software Patterns</a:t>
            </a:r>
          </a:p>
        </p:txBody>
      </p:sp>
      <p:pic>
        <p:nvPicPr>
          <p:cNvPr id="9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55286720-C77E-A8AE-E207-68ECD2DB2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61" y="3129541"/>
            <a:ext cx="10148877" cy="2579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9AD7EC-BC0D-05BB-BF12-EE05D1FD57E4}"/>
              </a:ext>
            </a:extLst>
          </p:cNvPr>
          <p:cNvSpPr txBox="1"/>
          <p:nvPr/>
        </p:nvSpPr>
        <p:spPr>
          <a:xfrm>
            <a:off x="920875" y="1356694"/>
            <a:ext cx="10350250" cy="1640193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algn="l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E354B"/>
                </a:solidFill>
              </a:rPr>
              <a:t>Green Patterns are design and coding practices aimed at </a:t>
            </a:r>
            <a:r>
              <a:rPr lang="en-GB" b="1" dirty="0">
                <a:solidFill>
                  <a:srgbClr val="1E354B"/>
                </a:solidFill>
              </a:rPr>
              <a:t>improving the energy efficiency of software</a:t>
            </a:r>
            <a:r>
              <a:rPr lang="en-GB" dirty="0">
                <a:solidFill>
                  <a:srgbClr val="1E354B"/>
                </a:solidFill>
              </a:rPr>
              <a:t>.</a:t>
            </a:r>
          </a:p>
          <a:p>
            <a:pPr marL="742950" lvl="1" indent="-28575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1E354B"/>
                </a:solidFill>
              </a:rPr>
              <a:t>Source Code Level</a:t>
            </a:r>
            <a:r>
              <a:rPr lang="en-GB" dirty="0">
                <a:solidFill>
                  <a:srgbClr val="1E354B"/>
                </a:solidFill>
              </a:rPr>
              <a:t> (e.g. use ArrayMap instead of HashMap) </a:t>
            </a:r>
          </a:p>
          <a:p>
            <a:pPr marL="742950" lvl="1" indent="-28575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1E354B"/>
                </a:solidFill>
              </a:rPr>
              <a:t>Design Level </a:t>
            </a:r>
            <a:r>
              <a:rPr lang="en-GB" dirty="0">
                <a:solidFill>
                  <a:srgbClr val="1E354B"/>
                </a:solidFill>
              </a:rPr>
              <a:t>(e.g. opt for dark colours when designing the UI)</a:t>
            </a:r>
            <a:endParaRPr lang="en-NL" dirty="0">
              <a:solidFill>
                <a:srgbClr val="1E354B"/>
              </a:solidFill>
            </a:endParaRPr>
          </a:p>
          <a:p>
            <a:pPr>
              <a:lnSpc>
                <a:spcPct val="113000"/>
              </a:lnSpc>
            </a:pPr>
            <a:endParaRPr lang="en-GB" dirty="0">
              <a:solidFill>
                <a:srgbClr val="1E354B"/>
              </a:solidFill>
            </a:endParaRPr>
          </a:p>
          <a:p>
            <a:pPr>
              <a:lnSpc>
                <a:spcPct val="113000"/>
              </a:lnSpc>
            </a:pPr>
            <a:r>
              <a:rPr lang="en-GB" dirty="0">
                <a:solidFill>
                  <a:srgbClr val="1E354B"/>
                </a:solidFill>
              </a:rPr>
              <a:t>Example: </a:t>
            </a:r>
            <a:r>
              <a:rPr lang="en-GB" dirty="0" err="1">
                <a:solidFill>
                  <a:srgbClr val="1E354B"/>
                </a:solidFill>
              </a:rPr>
              <a:t>DrawAllocation</a:t>
            </a:r>
            <a:endParaRPr lang="en-GB" dirty="0">
              <a:solidFill>
                <a:srgbClr val="1E35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038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FE03BCE-1464-0645-91D3-820AAE81B8B6}"/>
              </a:ext>
            </a:extLst>
          </p:cNvPr>
          <p:cNvSpPr/>
          <p:nvPr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4042E5-EE42-1A40-8DC5-D53FAECFB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12B326-E5E0-804F-8CD7-3137353CAEC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Overview of the contents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40FC6D-EBF3-7B4C-AB94-69F242196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47047" y="1078698"/>
            <a:ext cx="7765819" cy="5407162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Introduction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Problem Statement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Research Questions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Research Method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Background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Definitions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Sigrid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Model Design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Validation</a:t>
            </a:r>
          </a:p>
          <a:p>
            <a:pPr marL="482850" lvl="1" indent="-285750"/>
            <a:r>
              <a:rPr lang="en-US" dirty="0">
                <a:solidFill>
                  <a:srgbClr val="DAE2EB"/>
                </a:solidFill>
              </a:rPr>
              <a:t>Methodology</a:t>
            </a:r>
          </a:p>
          <a:p>
            <a:pPr marL="482850" lvl="1" indent="-285750"/>
            <a:r>
              <a:rPr lang="en-US" dirty="0">
                <a:solidFill>
                  <a:srgbClr val="DAE2EB"/>
                </a:solidFill>
              </a:rPr>
              <a:t>Results</a:t>
            </a:r>
          </a:p>
          <a:p>
            <a:pPr marL="482850" lvl="1" indent="-285750"/>
            <a:r>
              <a:rPr lang="en-US" dirty="0">
                <a:solidFill>
                  <a:srgbClr val="DAE2EB"/>
                </a:solidFill>
              </a:rPr>
              <a:t>Survey</a:t>
            </a:r>
            <a:endParaRPr lang="en-US" dirty="0">
              <a:solidFill>
                <a:schemeClr val="accent2"/>
              </a:solidFill>
            </a:endParaRP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Discussion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Final Remarks</a:t>
            </a:r>
          </a:p>
          <a:p>
            <a:pPr>
              <a:buFont typeface="+mj-lt"/>
              <a:buAutoNum type="arabicPeriod" startAt="2"/>
            </a:pPr>
            <a:endParaRPr lang="en-US" b="1" dirty="0">
              <a:solidFill>
                <a:schemeClr val="accent2"/>
              </a:solidFill>
            </a:endParaRPr>
          </a:p>
          <a:p>
            <a:pPr>
              <a:buFont typeface="+mj-lt"/>
              <a:buAutoNum type="arabicPeriod" startAt="2"/>
            </a:pP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E11AF0-A580-C8E8-CCCB-86051CE98FF1}"/>
              </a:ext>
            </a:extLst>
          </p:cNvPr>
          <p:cNvSpPr/>
          <p:nvPr/>
        </p:nvSpPr>
        <p:spPr>
          <a:xfrm>
            <a:off x="1492321" y="3935186"/>
            <a:ext cx="7875270" cy="2287216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9BDE0A-9395-9E89-50A9-1152BDA55254}"/>
              </a:ext>
            </a:extLst>
          </p:cNvPr>
          <p:cNvSpPr/>
          <p:nvPr/>
        </p:nvSpPr>
        <p:spPr>
          <a:xfrm>
            <a:off x="1547047" y="1036761"/>
            <a:ext cx="7875270" cy="2634967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38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5AFDF5-7402-674E-B11B-A9E3A2CB5A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4"/>
            <a:ext cx="9639877" cy="504206"/>
          </a:xfrm>
        </p:spPr>
        <p:txBody>
          <a:bodyPr/>
          <a:lstStyle/>
          <a:p>
            <a:r>
              <a:rPr lang="en-US" dirty="0"/>
              <a:t>Model Design</a:t>
            </a:r>
          </a:p>
          <a:p>
            <a:endParaRPr lang="en-US" dirty="0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67D8AC4D-4A5B-D847-A39A-528244E4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Greenability Properties Selection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53E79E7-555C-CB43-98B9-663CD4B105E9}"/>
              </a:ext>
            </a:extLst>
          </p:cNvPr>
          <p:cNvGrpSpPr/>
          <p:nvPr/>
        </p:nvGrpSpPr>
        <p:grpSpPr>
          <a:xfrm>
            <a:off x="5424670" y="2976091"/>
            <a:ext cx="1260000" cy="1116000"/>
            <a:chOff x="10624461" y="-3612337"/>
            <a:chExt cx="1260000" cy="1116000"/>
          </a:xfrm>
        </p:grpSpPr>
        <p:sp>
          <p:nvSpPr>
            <p:cNvPr id="119" name="Hexagon 118">
              <a:extLst>
                <a:ext uri="{FF2B5EF4-FFF2-40B4-BE49-F238E27FC236}">
                  <a16:creationId xmlns:a16="http://schemas.microsoft.com/office/drawing/2014/main" id="{5813D646-99BD-194F-AF32-CFFB54428F8B}"/>
                </a:ext>
              </a:extLst>
            </p:cNvPr>
            <p:cNvSpPr/>
            <p:nvPr/>
          </p:nvSpPr>
          <p:spPr>
            <a:xfrm>
              <a:off x="10624461" y="-3612337"/>
              <a:ext cx="1260000" cy="1116000"/>
            </a:xfrm>
            <a:prstGeom prst="hexagon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NL" sz="1600" dirty="0" err="1">
                <a:solidFill>
                  <a:schemeClr val="bg1"/>
                </a:solidFill>
              </a:endParaRP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0B8C8589-D4BC-D34E-BACA-4B3D09B9B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-25000"/>
            </a:blip>
            <a:stretch>
              <a:fillRect/>
            </a:stretch>
          </p:blipFill>
          <p:spPr>
            <a:xfrm>
              <a:off x="10981361" y="-3508995"/>
              <a:ext cx="513562" cy="436528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D8C5FBE-4B36-3944-9BA0-809724A0A68B}"/>
                </a:ext>
              </a:extLst>
            </p:cNvPr>
            <p:cNvSpPr txBox="1"/>
            <p:nvPr/>
          </p:nvSpPr>
          <p:spPr>
            <a:xfrm>
              <a:off x="10774299" y="-3057512"/>
              <a:ext cx="1017900" cy="498085"/>
            </a:xfrm>
            <a:prstGeom prst="rect">
              <a:avLst/>
            </a:prstGeom>
            <a:noFill/>
          </p:spPr>
          <p:txBody>
            <a:bodyPr wrap="square" lIns="90000" rtlCol="0" anchor="t">
              <a:spAutoFit/>
            </a:bodyPr>
            <a:lstStyle/>
            <a:p>
              <a:pPr algn="ctr">
                <a:lnSpc>
                  <a:spcPct val="113000"/>
                </a:lnSpc>
              </a:pPr>
              <a:r>
                <a:rPr lang="en-NL" sz="1200" b="1" dirty="0">
                  <a:solidFill>
                    <a:schemeClr val="accent6">
                      <a:lumMod val="50000"/>
                    </a:schemeClr>
                  </a:solidFill>
                </a:rPr>
                <a:t>Open-Source Health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550008A-9BB4-784F-86E7-6D63160DB8CD}"/>
              </a:ext>
            </a:extLst>
          </p:cNvPr>
          <p:cNvGrpSpPr/>
          <p:nvPr/>
        </p:nvGrpSpPr>
        <p:grpSpPr>
          <a:xfrm>
            <a:off x="5457197" y="1798390"/>
            <a:ext cx="1260000" cy="1116000"/>
            <a:chOff x="7974532" y="1402917"/>
            <a:chExt cx="1260000" cy="1116000"/>
          </a:xfrm>
        </p:grpSpPr>
        <p:sp>
          <p:nvSpPr>
            <p:cNvPr id="146" name="Hexagon 145">
              <a:extLst>
                <a:ext uri="{FF2B5EF4-FFF2-40B4-BE49-F238E27FC236}">
                  <a16:creationId xmlns:a16="http://schemas.microsoft.com/office/drawing/2014/main" id="{F3178AB6-C7D8-C644-A3DD-94CE91CDD13A}"/>
                </a:ext>
              </a:extLst>
            </p:cNvPr>
            <p:cNvSpPr/>
            <p:nvPr/>
          </p:nvSpPr>
          <p:spPr>
            <a:xfrm>
              <a:off x="7974532" y="1402917"/>
              <a:ext cx="1260000" cy="111600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244472" dist="50800" dir="27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NL" sz="1600" dirty="0" err="1">
                <a:solidFill>
                  <a:schemeClr val="bg1"/>
                </a:solidFill>
              </a:endParaRPr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76FBD61-779A-5C45-804B-650786D88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5156" y="1607774"/>
              <a:ext cx="751492" cy="638768"/>
            </a:xfrm>
            <a:prstGeom prst="rect">
              <a:avLst/>
            </a:prstGeom>
            <a:noFill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3127D70-B494-1E49-91FE-6216871A21DD}"/>
              </a:ext>
            </a:extLst>
          </p:cNvPr>
          <p:cNvGrpSpPr/>
          <p:nvPr/>
        </p:nvGrpSpPr>
        <p:grpSpPr>
          <a:xfrm>
            <a:off x="6450993" y="3574531"/>
            <a:ext cx="1260000" cy="1116000"/>
            <a:chOff x="10060428" y="4464627"/>
            <a:chExt cx="1260000" cy="1116000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17751A0-F279-8A41-9911-DFC831D0C52F}"/>
                </a:ext>
              </a:extLst>
            </p:cNvPr>
            <p:cNvGrpSpPr/>
            <p:nvPr/>
          </p:nvGrpSpPr>
          <p:grpSpPr>
            <a:xfrm>
              <a:off x="10060428" y="4464627"/>
              <a:ext cx="1260000" cy="1116000"/>
              <a:chOff x="13159510" y="-1835029"/>
              <a:chExt cx="1260000" cy="1116000"/>
            </a:xfrm>
          </p:grpSpPr>
          <p:sp>
            <p:nvSpPr>
              <p:cNvPr id="153" name="Hexagon 152">
                <a:extLst>
                  <a:ext uri="{FF2B5EF4-FFF2-40B4-BE49-F238E27FC236}">
                    <a16:creationId xmlns:a16="http://schemas.microsoft.com/office/drawing/2014/main" id="{373683D5-D34B-D440-A5D9-A6A7756CDFA8}"/>
                  </a:ext>
                </a:extLst>
              </p:cNvPr>
              <p:cNvSpPr/>
              <p:nvPr/>
            </p:nvSpPr>
            <p:spPr>
              <a:xfrm>
                <a:off x="13159510" y="-1835029"/>
                <a:ext cx="1260000" cy="1116000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5" name="Title 1">
                <a:extLst>
                  <a:ext uri="{FF2B5EF4-FFF2-40B4-BE49-F238E27FC236}">
                    <a16:creationId xmlns:a16="http://schemas.microsoft.com/office/drawing/2014/main" id="{7683F80C-7939-3446-86D0-351811DF7F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220996" y="-1309383"/>
                <a:ext cx="1141710" cy="4990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0" rIns="0" bIns="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199" dirty="0">
                    <a:solidFill>
                      <a:srgbClr val="FFFFFF"/>
                    </a:solidFill>
                    <a:latin typeface="TheSans B5 Plain"/>
                    <a:cs typeface="TheSans B5 Plain"/>
                  </a:rPr>
                  <a:t>Cloud</a:t>
                </a:r>
                <a:br>
                  <a:rPr lang="en-US" sz="1199" dirty="0">
                    <a:solidFill>
                      <a:srgbClr val="FFFFFF"/>
                    </a:solidFill>
                    <a:latin typeface="TheSans B5 Plain"/>
                    <a:cs typeface="TheSans B5 Plain"/>
                  </a:rPr>
                </a:br>
                <a:r>
                  <a:rPr lang="en-US" sz="1199" dirty="0">
                    <a:solidFill>
                      <a:srgbClr val="FFFFFF"/>
                    </a:solidFill>
                    <a:latin typeface="TheSans B5 Plain"/>
                    <a:cs typeface="TheSans B5 Plain"/>
                  </a:rPr>
                  <a:t>Readiness</a:t>
                </a:r>
              </a:p>
            </p:txBody>
          </p:sp>
        </p:grpSp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2FF0591B-D2E6-5647-8A43-AB1DF3230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2892" y="4599178"/>
              <a:ext cx="430276" cy="36573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05D0825-427E-660B-C01B-48841A607751}"/>
              </a:ext>
            </a:extLst>
          </p:cNvPr>
          <p:cNvGrpSpPr/>
          <p:nvPr/>
        </p:nvGrpSpPr>
        <p:grpSpPr>
          <a:xfrm>
            <a:off x="1669441" y="1173457"/>
            <a:ext cx="1260000" cy="1116000"/>
            <a:chOff x="4572839" y="1180701"/>
            <a:chExt cx="1260000" cy="1116000"/>
          </a:xfrm>
        </p:grpSpPr>
        <p:sp>
          <p:nvSpPr>
            <p:cNvPr id="157" name="Hexagon 156">
              <a:extLst>
                <a:ext uri="{FF2B5EF4-FFF2-40B4-BE49-F238E27FC236}">
                  <a16:creationId xmlns:a16="http://schemas.microsoft.com/office/drawing/2014/main" id="{E4A0B8F8-92CC-3DE1-A621-7F6D1B11F576}"/>
                </a:ext>
              </a:extLst>
            </p:cNvPr>
            <p:cNvSpPr/>
            <p:nvPr/>
          </p:nvSpPr>
          <p:spPr>
            <a:xfrm>
              <a:off x="4572839" y="1180701"/>
              <a:ext cx="1260000" cy="111600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244472" dist="50800" dir="27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NL" sz="1600" dirty="0" err="1">
                <a:solidFill>
                  <a:schemeClr val="bg1"/>
                </a:solidFill>
              </a:endParaRPr>
            </a:p>
          </p:txBody>
        </p:sp>
        <p:pic>
          <p:nvPicPr>
            <p:cNvPr id="159" name="Picture 158" descr="ico_logo iso-01.eps">
              <a:extLst>
                <a:ext uri="{FF2B5EF4-FFF2-40B4-BE49-F238E27FC236}">
                  <a16:creationId xmlns:a16="http://schemas.microsoft.com/office/drawing/2014/main" id="{89940BA6-7ADE-35D3-14F4-C5C1244D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54000" contrast="-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3562" y="1285638"/>
              <a:ext cx="855837" cy="855838"/>
            </a:xfrm>
            <a:prstGeom prst="rect">
              <a:avLst/>
            </a:prstGeom>
            <a:no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B40807-B1C2-40BC-23E5-7D478CA7E0E5}"/>
              </a:ext>
            </a:extLst>
          </p:cNvPr>
          <p:cNvGrpSpPr/>
          <p:nvPr/>
        </p:nvGrpSpPr>
        <p:grpSpPr>
          <a:xfrm>
            <a:off x="3763052" y="3528179"/>
            <a:ext cx="1260000" cy="1116000"/>
            <a:chOff x="-1173243" y="1299081"/>
            <a:chExt cx="1260000" cy="111600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733245DF-BAA8-863D-50A9-E7BEDC4CAA85}"/>
                </a:ext>
              </a:extLst>
            </p:cNvPr>
            <p:cNvGrpSpPr/>
            <p:nvPr/>
          </p:nvGrpSpPr>
          <p:grpSpPr>
            <a:xfrm>
              <a:off x="-1173243" y="1299081"/>
              <a:ext cx="1260000" cy="1116000"/>
              <a:chOff x="10912030" y="-1230535"/>
              <a:chExt cx="1260000" cy="1116000"/>
            </a:xfrm>
          </p:grpSpPr>
          <p:sp>
            <p:nvSpPr>
              <p:cNvPr id="161" name="Hexagon 160">
                <a:extLst>
                  <a:ext uri="{FF2B5EF4-FFF2-40B4-BE49-F238E27FC236}">
                    <a16:creationId xmlns:a16="http://schemas.microsoft.com/office/drawing/2014/main" id="{AE0C5918-43CD-F9B3-846B-38722488615D}"/>
                  </a:ext>
                </a:extLst>
              </p:cNvPr>
              <p:cNvSpPr/>
              <p:nvPr/>
            </p:nvSpPr>
            <p:spPr>
              <a:xfrm>
                <a:off x="10912030" y="-1230535"/>
                <a:ext cx="1260000" cy="1116000"/>
              </a:xfrm>
              <a:prstGeom prst="hexagon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itle 1">
                <a:extLst>
                  <a:ext uri="{FF2B5EF4-FFF2-40B4-BE49-F238E27FC236}">
                    <a16:creationId xmlns:a16="http://schemas.microsoft.com/office/drawing/2014/main" id="{2ADBE04E-3DB4-AE62-7DEC-FBD5DE929D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4958" y="-671951"/>
                <a:ext cx="1043621" cy="481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0" rIns="0" bIns="0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200" b="1" dirty="0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Maintainability</a:t>
                </a:r>
              </a:p>
            </p:txBody>
          </p:sp>
        </p:grp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9A2EC5EF-FE0C-3575-62FF-42D38CE53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  <a:lum bright="-30000"/>
            </a:blip>
            <a:stretch>
              <a:fillRect/>
            </a:stretch>
          </p:blipFill>
          <p:spPr>
            <a:xfrm>
              <a:off x="-821686" y="1441940"/>
              <a:ext cx="556886" cy="473353"/>
            </a:xfrm>
            <a:prstGeom prst="rect">
              <a:avLst/>
            </a:prstGeom>
          </p:spPr>
        </p:pic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04D0526-7AA7-06F7-612A-D1DE7E771671}"/>
              </a:ext>
            </a:extLst>
          </p:cNvPr>
          <p:cNvGrpSpPr/>
          <p:nvPr/>
        </p:nvGrpSpPr>
        <p:grpSpPr>
          <a:xfrm>
            <a:off x="3763052" y="2360225"/>
            <a:ext cx="1260000" cy="1116000"/>
            <a:chOff x="10912030" y="-1230535"/>
            <a:chExt cx="1260000" cy="1116000"/>
          </a:xfrm>
        </p:grpSpPr>
        <p:sp>
          <p:nvSpPr>
            <p:cNvPr id="176" name="Hexagon 175">
              <a:extLst>
                <a:ext uri="{FF2B5EF4-FFF2-40B4-BE49-F238E27FC236}">
                  <a16:creationId xmlns:a16="http://schemas.microsoft.com/office/drawing/2014/main" id="{82DE33D4-F0E5-E4DB-A75D-7F6494A3E8AC}"/>
                </a:ext>
              </a:extLst>
            </p:cNvPr>
            <p:cNvSpPr/>
            <p:nvPr/>
          </p:nvSpPr>
          <p:spPr>
            <a:xfrm>
              <a:off x="10912030" y="-1230535"/>
              <a:ext cx="1260000" cy="1116000"/>
            </a:xfrm>
            <a:prstGeom prst="hexagon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NL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77" name="Title 1">
              <a:extLst>
                <a:ext uri="{FF2B5EF4-FFF2-40B4-BE49-F238E27FC236}">
                  <a16:creationId xmlns:a16="http://schemas.microsoft.com/office/drawing/2014/main" id="{2370B981-ED97-0881-B5BB-481225567D77}"/>
                </a:ext>
              </a:extLst>
            </p:cNvPr>
            <p:cNvSpPr txBox="1">
              <a:spLocks/>
            </p:cNvSpPr>
            <p:nvPr/>
          </p:nvSpPr>
          <p:spPr>
            <a:xfrm>
              <a:off x="11024958" y="-671951"/>
              <a:ext cx="1043621" cy="48101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b="1" dirty="0">
                  <a:solidFill>
                    <a:srgbClr val="6C241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Performance Efficiency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70C1C30-1CC9-6B47-3C1A-B45E0E49ECD2}"/>
              </a:ext>
            </a:extLst>
          </p:cNvPr>
          <p:cNvGrpSpPr/>
          <p:nvPr/>
        </p:nvGrpSpPr>
        <p:grpSpPr>
          <a:xfrm>
            <a:off x="1669441" y="3528179"/>
            <a:ext cx="1260000" cy="1116000"/>
            <a:chOff x="10912030" y="-1230535"/>
            <a:chExt cx="1260000" cy="1116000"/>
          </a:xfrm>
        </p:grpSpPr>
        <p:sp>
          <p:nvSpPr>
            <p:cNvPr id="186" name="Hexagon 185">
              <a:extLst>
                <a:ext uri="{FF2B5EF4-FFF2-40B4-BE49-F238E27FC236}">
                  <a16:creationId xmlns:a16="http://schemas.microsoft.com/office/drawing/2014/main" id="{4559C2BB-3460-E955-5A7A-02A49852298B}"/>
                </a:ext>
              </a:extLst>
            </p:cNvPr>
            <p:cNvSpPr/>
            <p:nvPr/>
          </p:nvSpPr>
          <p:spPr>
            <a:xfrm>
              <a:off x="10912030" y="-1230535"/>
              <a:ext cx="1260000" cy="1116000"/>
            </a:xfrm>
            <a:prstGeom prst="hexagon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NL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87" name="Title 1">
              <a:extLst>
                <a:ext uri="{FF2B5EF4-FFF2-40B4-BE49-F238E27FC236}">
                  <a16:creationId xmlns:a16="http://schemas.microsoft.com/office/drawing/2014/main" id="{3C33F265-D467-502C-EEC3-D9BB814A18AB}"/>
                </a:ext>
              </a:extLst>
            </p:cNvPr>
            <p:cNvSpPr txBox="1">
              <a:spLocks/>
            </p:cNvSpPr>
            <p:nvPr/>
          </p:nvSpPr>
          <p:spPr>
            <a:xfrm>
              <a:off x="11024958" y="-671951"/>
              <a:ext cx="1043621" cy="48101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b="1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Portability</a:t>
              </a:r>
              <a:endParaRPr lang="en-US" sz="12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F84FC4A2-733E-53E2-B4F9-BD2D9943A20F}"/>
              </a:ext>
            </a:extLst>
          </p:cNvPr>
          <p:cNvGrpSpPr/>
          <p:nvPr/>
        </p:nvGrpSpPr>
        <p:grpSpPr>
          <a:xfrm>
            <a:off x="2720930" y="1753550"/>
            <a:ext cx="1260000" cy="1116000"/>
            <a:chOff x="10912030" y="-1230535"/>
            <a:chExt cx="1260000" cy="1116000"/>
          </a:xfrm>
        </p:grpSpPr>
        <p:sp>
          <p:nvSpPr>
            <p:cNvPr id="180" name="Hexagon 179">
              <a:extLst>
                <a:ext uri="{FF2B5EF4-FFF2-40B4-BE49-F238E27FC236}">
                  <a16:creationId xmlns:a16="http://schemas.microsoft.com/office/drawing/2014/main" id="{4CC1344B-8695-6BCF-4A95-C2E58045D516}"/>
                </a:ext>
              </a:extLst>
            </p:cNvPr>
            <p:cNvSpPr/>
            <p:nvPr/>
          </p:nvSpPr>
          <p:spPr>
            <a:xfrm>
              <a:off x="10912030" y="-1230535"/>
              <a:ext cx="1260000" cy="1116000"/>
            </a:xfrm>
            <a:prstGeom prst="hexagon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NL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81" name="Title 1">
              <a:extLst>
                <a:ext uri="{FF2B5EF4-FFF2-40B4-BE49-F238E27FC236}">
                  <a16:creationId xmlns:a16="http://schemas.microsoft.com/office/drawing/2014/main" id="{1E3DA218-8010-3791-E73F-19CB23BA6927}"/>
                </a:ext>
              </a:extLst>
            </p:cNvPr>
            <p:cNvSpPr txBox="1">
              <a:spLocks/>
            </p:cNvSpPr>
            <p:nvPr/>
          </p:nvSpPr>
          <p:spPr>
            <a:xfrm>
              <a:off x="11024958" y="-671951"/>
              <a:ext cx="1043621" cy="48101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b="1" dirty="0">
                  <a:solidFill>
                    <a:srgbClr val="6C241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Reliability</a:t>
              </a:r>
            </a:p>
          </p:txBody>
        </p:sp>
      </p:grpSp>
      <p:sp>
        <p:nvSpPr>
          <p:cNvPr id="215" name="Slide Number Placeholder 2">
            <a:extLst>
              <a:ext uri="{FF2B5EF4-FFF2-40B4-BE49-F238E27FC236}">
                <a16:creationId xmlns:a16="http://schemas.microsoft.com/office/drawing/2014/main" id="{4DF5467E-7C54-4329-346C-4377C9F7D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</p:spPr>
        <p:txBody>
          <a:bodyPr/>
          <a:lstStyle/>
          <a:p>
            <a:fld id="{E242BD21-9B61-2246-BCB1-4BE5E1BEBE1C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CD6E6F-1775-35AC-3763-5A745AE2A1AA}"/>
              </a:ext>
            </a:extLst>
          </p:cNvPr>
          <p:cNvGrpSpPr/>
          <p:nvPr/>
        </p:nvGrpSpPr>
        <p:grpSpPr>
          <a:xfrm>
            <a:off x="4919601" y="5309876"/>
            <a:ext cx="2213429" cy="866009"/>
            <a:chOff x="4589531" y="5395464"/>
            <a:chExt cx="2213429" cy="86600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251B007-F7CE-FBDD-69E9-8B962D359531}"/>
                </a:ext>
              </a:extLst>
            </p:cNvPr>
            <p:cNvSpPr/>
            <p:nvPr/>
          </p:nvSpPr>
          <p:spPr>
            <a:xfrm>
              <a:off x="4589531" y="5395464"/>
              <a:ext cx="2213429" cy="866009"/>
            </a:xfrm>
            <a:prstGeom prst="roundRect">
              <a:avLst>
                <a:gd name="adj" fmla="val 5668"/>
              </a:avLst>
            </a:prstGeom>
            <a:solidFill>
              <a:schemeClr val="bg1"/>
            </a:solidFill>
            <a:ln w="25400">
              <a:gradFill>
                <a:gsLst>
                  <a:gs pos="18000">
                    <a:srgbClr val="F8E26D"/>
                  </a:gs>
                  <a:gs pos="100000">
                    <a:srgbClr val="E1C223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NL" sz="1600" dirty="0" err="1">
                <a:solidFill>
                  <a:schemeClr val="bg1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1C1A8AF-FF0E-F5E1-C430-4E3A5CC57064}"/>
                </a:ext>
              </a:extLst>
            </p:cNvPr>
            <p:cNvGrpSpPr/>
            <p:nvPr/>
          </p:nvGrpSpPr>
          <p:grpSpPr>
            <a:xfrm>
              <a:off x="4652948" y="5451020"/>
              <a:ext cx="2150012" cy="809196"/>
              <a:chOff x="5198882" y="5881690"/>
              <a:chExt cx="2150012" cy="809196"/>
            </a:xfrm>
          </p:grpSpPr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429AC25D-48A6-35D0-C2A3-B188FC8EA8DB}"/>
                  </a:ext>
                </a:extLst>
              </p:cNvPr>
              <p:cNvSpPr/>
              <p:nvPr/>
            </p:nvSpPr>
            <p:spPr>
              <a:xfrm>
                <a:off x="5198882" y="6019294"/>
                <a:ext cx="512954" cy="454332"/>
              </a:xfrm>
              <a:prstGeom prst="hexagon">
                <a:avLst/>
              </a:prstGeom>
              <a:gradFill flip="none" rotWithShape="1">
                <a:gsLst>
                  <a:gs pos="0">
                    <a:srgbClr val="F8E26D"/>
                  </a:gs>
                  <a:gs pos="80000">
                    <a:srgbClr val="E1C223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B8CC95-72B9-C81D-7348-759E91A007C0}"/>
                  </a:ext>
                </a:extLst>
              </p:cNvPr>
              <p:cNvSpPr txBox="1"/>
              <p:nvPr/>
            </p:nvSpPr>
            <p:spPr>
              <a:xfrm>
                <a:off x="5726799" y="5881690"/>
                <a:ext cx="1622095" cy="809196"/>
              </a:xfrm>
              <a:prstGeom prst="rect">
                <a:avLst/>
              </a:prstGeom>
              <a:noFill/>
            </p:spPr>
            <p:txBody>
              <a:bodyPr wrap="square" lIns="90000" rtlCol="0" anchor="t">
                <a:spAutoFit/>
              </a:bodyPr>
              <a:lstStyle/>
              <a:p>
                <a:pPr algn="ctr">
                  <a:lnSpc>
                    <a:spcPct val="113000"/>
                  </a:lnSpc>
                </a:pPr>
                <a:r>
                  <a:rPr lang="en-NL" sz="1400" b="1" dirty="0">
                    <a:solidFill>
                      <a:schemeClr val="tx2"/>
                    </a:solidFill>
                  </a:rPr>
                  <a:t>Used in </a:t>
                </a:r>
              </a:p>
              <a:p>
                <a:pPr algn="ctr">
                  <a:lnSpc>
                    <a:spcPct val="113000"/>
                  </a:lnSpc>
                </a:pPr>
                <a:r>
                  <a:rPr lang="en-NL" sz="1400" b="1" dirty="0">
                    <a:solidFill>
                      <a:schemeClr val="tx2"/>
                    </a:solidFill>
                  </a:rPr>
                  <a:t>Greenability </a:t>
                </a:r>
              </a:p>
              <a:p>
                <a:pPr algn="ctr">
                  <a:lnSpc>
                    <a:spcPct val="113000"/>
                  </a:lnSpc>
                </a:pPr>
                <a:r>
                  <a:rPr lang="en-NL" sz="1400" b="1" dirty="0">
                    <a:solidFill>
                      <a:schemeClr val="tx2"/>
                    </a:solidFill>
                  </a:rPr>
                  <a:t>Model</a:t>
                </a:r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059C3F2-BC17-DE8C-B39E-4D4783367DF8}"/>
              </a:ext>
            </a:extLst>
          </p:cNvPr>
          <p:cNvGrpSpPr/>
          <p:nvPr/>
        </p:nvGrpSpPr>
        <p:grpSpPr>
          <a:xfrm>
            <a:off x="6459951" y="2385653"/>
            <a:ext cx="1339388" cy="1116000"/>
            <a:chOff x="7331411" y="3036687"/>
            <a:chExt cx="1339388" cy="1116000"/>
          </a:xfrm>
        </p:grpSpPr>
        <p:sp>
          <p:nvSpPr>
            <p:cNvPr id="137" name="Hexagon 136">
              <a:extLst>
                <a:ext uri="{FF2B5EF4-FFF2-40B4-BE49-F238E27FC236}">
                  <a16:creationId xmlns:a16="http://schemas.microsoft.com/office/drawing/2014/main" id="{160FF6FA-9FD4-C249-BF2E-3418048BFAFE}"/>
                </a:ext>
              </a:extLst>
            </p:cNvPr>
            <p:cNvSpPr/>
            <p:nvPr/>
          </p:nvSpPr>
          <p:spPr>
            <a:xfrm>
              <a:off x="7350004" y="3036687"/>
              <a:ext cx="1260000" cy="1116000"/>
            </a:xfrm>
            <a:prstGeom prst="hexagon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NL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42" name="Title 1">
              <a:extLst>
                <a:ext uri="{FF2B5EF4-FFF2-40B4-BE49-F238E27FC236}">
                  <a16:creationId xmlns:a16="http://schemas.microsoft.com/office/drawing/2014/main" id="{68152EC1-6E31-A441-B02B-D65FC058DE12}"/>
                </a:ext>
              </a:extLst>
            </p:cNvPr>
            <p:cNvSpPr txBox="1">
              <a:spLocks/>
            </p:cNvSpPr>
            <p:nvPr/>
          </p:nvSpPr>
          <p:spPr>
            <a:xfrm>
              <a:off x="7331411" y="3651581"/>
              <a:ext cx="1339388" cy="3787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199" b="1" dirty="0">
                  <a:solidFill>
                    <a:srgbClr val="6C2414"/>
                  </a:solidFill>
                  <a:latin typeface="TheSans B5 Plain"/>
                  <a:cs typeface="TheSans B5 Plain"/>
                </a:rPr>
                <a:t>Architecture </a:t>
              </a:r>
            </a:p>
            <a:p>
              <a:r>
                <a:rPr lang="en-US" sz="1199" b="1" dirty="0">
                  <a:solidFill>
                    <a:srgbClr val="6C2414"/>
                  </a:solidFill>
                  <a:latin typeface="TheSans B5 Plain"/>
                  <a:cs typeface="TheSans B5 Plain"/>
                </a:rPr>
                <a:t>Quality</a:t>
              </a:r>
            </a:p>
          </p:txBody>
        </p:sp>
        <p:pic>
          <p:nvPicPr>
            <p:cNvPr id="35" name="Graphic 34" descr="Court with solid fill">
              <a:extLst>
                <a:ext uri="{FF2B5EF4-FFF2-40B4-BE49-F238E27FC236}">
                  <a16:creationId xmlns:a16="http://schemas.microsoft.com/office/drawing/2014/main" id="{DDC584EA-6896-0B18-CE38-6F20EE042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92317" y="3165462"/>
              <a:ext cx="617576" cy="447472"/>
            </a:xfrm>
            <a:prstGeom prst="rect">
              <a:avLst/>
            </a:prstGeom>
          </p:spPr>
        </p:pic>
      </p:grpSp>
      <p:pic>
        <p:nvPicPr>
          <p:cNvPr id="37" name="Graphic 36" descr="Rocket with solid fill">
            <a:extLst>
              <a:ext uri="{FF2B5EF4-FFF2-40B4-BE49-F238E27FC236}">
                <a16:creationId xmlns:a16="http://schemas.microsoft.com/office/drawing/2014/main" id="{293D742D-F30B-C654-8BBF-35E354BABD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87028" y="2514372"/>
            <a:ext cx="422100" cy="422100"/>
          </a:xfrm>
          <a:prstGeom prst="rect">
            <a:avLst/>
          </a:prstGeom>
        </p:spPr>
      </p:pic>
      <p:pic>
        <p:nvPicPr>
          <p:cNvPr id="39" name="Graphic 38" descr="Arrow circle with solid fill">
            <a:extLst>
              <a:ext uri="{FF2B5EF4-FFF2-40B4-BE49-F238E27FC236}">
                <a16:creationId xmlns:a16="http://schemas.microsoft.com/office/drawing/2014/main" id="{C05BA565-E006-9CD7-69D4-0CB2854981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86851" y="1895549"/>
            <a:ext cx="521183" cy="521183"/>
          </a:xfrm>
          <a:prstGeom prst="rect">
            <a:avLst/>
          </a:prstGeom>
        </p:spPr>
      </p:pic>
      <p:sp>
        <p:nvSpPr>
          <p:cNvPr id="41" name="Hexagon 40">
            <a:extLst>
              <a:ext uri="{FF2B5EF4-FFF2-40B4-BE49-F238E27FC236}">
                <a16:creationId xmlns:a16="http://schemas.microsoft.com/office/drawing/2014/main" id="{D46A9EF3-09F1-509E-FE12-4B897003745B}"/>
              </a:ext>
            </a:extLst>
          </p:cNvPr>
          <p:cNvSpPr/>
          <p:nvPr/>
        </p:nvSpPr>
        <p:spPr>
          <a:xfrm>
            <a:off x="9118332" y="1104741"/>
            <a:ext cx="1260000" cy="1116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244472" dist="50800" dir="27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NL" sz="1600" b="1" dirty="0">
                <a:solidFill>
                  <a:srgbClr val="1E354B"/>
                </a:solidFill>
              </a:rPr>
              <a:t>other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90B260F-9C73-F9DD-C6E5-F1D73F70E2BC}"/>
              </a:ext>
            </a:extLst>
          </p:cNvPr>
          <p:cNvGrpSpPr/>
          <p:nvPr/>
        </p:nvGrpSpPr>
        <p:grpSpPr>
          <a:xfrm>
            <a:off x="8097175" y="1708402"/>
            <a:ext cx="1260000" cy="1116000"/>
            <a:chOff x="13159510" y="-1835029"/>
            <a:chExt cx="1260000" cy="1116000"/>
          </a:xfrm>
        </p:grpSpPr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6D8EB00C-9F87-8B10-28FC-D9FEDB449ECF}"/>
                </a:ext>
              </a:extLst>
            </p:cNvPr>
            <p:cNvSpPr/>
            <p:nvPr/>
          </p:nvSpPr>
          <p:spPr>
            <a:xfrm>
              <a:off x="13159510" y="-1835029"/>
              <a:ext cx="1260000" cy="1116000"/>
            </a:xfrm>
            <a:prstGeom prst="hexagon">
              <a:avLst/>
            </a:prstGeom>
            <a:gradFill>
              <a:gsLst>
                <a:gs pos="56000">
                  <a:schemeClr val="accent1">
                    <a:alpha val="92929"/>
                  </a:schemeClr>
                </a:gs>
                <a:gs pos="0">
                  <a:schemeClr val="accent1">
                    <a:lumMod val="60000"/>
                    <a:lumOff val="40000"/>
                    <a:alpha val="93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NL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49" name="Title 1">
              <a:extLst>
                <a:ext uri="{FF2B5EF4-FFF2-40B4-BE49-F238E27FC236}">
                  <a16:creationId xmlns:a16="http://schemas.microsoft.com/office/drawing/2014/main" id="{014DB4F3-8DB3-D143-317D-445A44A233D9}"/>
                </a:ext>
              </a:extLst>
            </p:cNvPr>
            <p:cNvSpPr txBox="1">
              <a:spLocks/>
            </p:cNvSpPr>
            <p:nvPr/>
          </p:nvSpPr>
          <p:spPr>
            <a:xfrm>
              <a:off x="13220996" y="-1309383"/>
              <a:ext cx="1141710" cy="4990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199" dirty="0">
                  <a:solidFill>
                    <a:srgbClr val="FFFFFF"/>
                  </a:solidFill>
                  <a:latin typeface="TheSans B5 Plain"/>
                  <a:cs typeface="TheSans B5 Plain"/>
                </a:rPr>
                <a:t>Accessibility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72BA4C-0B75-CA9F-B708-90AACF00B9D5}"/>
              </a:ext>
            </a:extLst>
          </p:cNvPr>
          <p:cNvGrpSpPr/>
          <p:nvPr/>
        </p:nvGrpSpPr>
        <p:grpSpPr>
          <a:xfrm>
            <a:off x="9118333" y="2288228"/>
            <a:ext cx="1260000" cy="1116000"/>
            <a:chOff x="13159510" y="-1835029"/>
            <a:chExt cx="1260000" cy="1116000"/>
          </a:xfrm>
        </p:grpSpPr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516790CA-5830-77AF-3C9C-BD5BB95C8A82}"/>
                </a:ext>
              </a:extLst>
            </p:cNvPr>
            <p:cNvSpPr/>
            <p:nvPr/>
          </p:nvSpPr>
          <p:spPr>
            <a:xfrm>
              <a:off x="13159510" y="-1835029"/>
              <a:ext cx="1260000" cy="1116000"/>
            </a:xfrm>
            <a:prstGeom prst="hexagon">
              <a:avLst/>
            </a:prstGeom>
            <a:gradFill>
              <a:gsLst>
                <a:gs pos="56000">
                  <a:schemeClr val="accent1">
                    <a:alpha val="92929"/>
                  </a:schemeClr>
                </a:gs>
                <a:gs pos="0">
                  <a:schemeClr val="accent1">
                    <a:lumMod val="60000"/>
                    <a:lumOff val="40000"/>
                    <a:alpha val="93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NL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E352B096-B33D-0B0F-1D71-4E89B152CB40}"/>
                </a:ext>
              </a:extLst>
            </p:cNvPr>
            <p:cNvSpPr txBox="1">
              <a:spLocks/>
            </p:cNvSpPr>
            <p:nvPr/>
          </p:nvSpPr>
          <p:spPr>
            <a:xfrm>
              <a:off x="13220996" y="-1309383"/>
              <a:ext cx="1141710" cy="4990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199" dirty="0">
                  <a:solidFill>
                    <a:srgbClr val="FFFFFF"/>
                  </a:solidFill>
                  <a:latin typeface="TheSans B5 Plain"/>
                  <a:cs typeface="TheSans B5 Plain"/>
                </a:rPr>
                <a:t>Dependability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9E5401A-4D84-4B27-A72C-7902506D72B2}"/>
              </a:ext>
            </a:extLst>
          </p:cNvPr>
          <p:cNvGrpSpPr/>
          <p:nvPr/>
        </p:nvGrpSpPr>
        <p:grpSpPr>
          <a:xfrm>
            <a:off x="8052131" y="2880657"/>
            <a:ext cx="1339388" cy="1116000"/>
            <a:chOff x="8755866" y="3036687"/>
            <a:chExt cx="1339388" cy="1116000"/>
          </a:xfrm>
        </p:grpSpPr>
        <p:sp>
          <p:nvSpPr>
            <p:cNvPr id="63" name="Hexagon 62">
              <a:extLst>
                <a:ext uri="{FF2B5EF4-FFF2-40B4-BE49-F238E27FC236}">
                  <a16:creationId xmlns:a16="http://schemas.microsoft.com/office/drawing/2014/main" id="{AC86D4FE-936B-9DF2-6AC3-39D1F99E6DF3}"/>
                </a:ext>
              </a:extLst>
            </p:cNvPr>
            <p:cNvSpPr/>
            <p:nvPr/>
          </p:nvSpPr>
          <p:spPr>
            <a:xfrm>
              <a:off x="8774459" y="3036687"/>
              <a:ext cx="1260000" cy="1116000"/>
            </a:xfrm>
            <a:prstGeom prst="hexagon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NL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5" name="Title 1">
              <a:extLst>
                <a:ext uri="{FF2B5EF4-FFF2-40B4-BE49-F238E27FC236}">
                  <a16:creationId xmlns:a16="http://schemas.microsoft.com/office/drawing/2014/main" id="{C6B7720A-A404-1FBF-5346-A4FD9D344FF9}"/>
                </a:ext>
              </a:extLst>
            </p:cNvPr>
            <p:cNvSpPr txBox="1">
              <a:spLocks/>
            </p:cNvSpPr>
            <p:nvPr/>
          </p:nvSpPr>
          <p:spPr>
            <a:xfrm>
              <a:off x="8755866" y="3651581"/>
              <a:ext cx="1339388" cy="3787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199" b="1" dirty="0">
                  <a:solidFill>
                    <a:srgbClr val="6C2414"/>
                  </a:solidFill>
                  <a:latin typeface="TheSans B5 Plain"/>
                  <a:cs typeface="TheSans B5 Plain"/>
                </a:rPr>
                <a:t>Understand-</a:t>
              </a:r>
            </a:p>
            <a:p>
              <a:r>
                <a:rPr lang="en-US" sz="1199" b="1" dirty="0">
                  <a:solidFill>
                    <a:srgbClr val="6C2414"/>
                  </a:solidFill>
                  <a:latin typeface="TheSans B5 Plain"/>
                  <a:cs typeface="TheSans B5 Plain"/>
                </a:rPr>
                <a:t>ability</a:t>
              </a:r>
            </a:p>
          </p:txBody>
        </p:sp>
        <p:pic>
          <p:nvPicPr>
            <p:cNvPr id="71" name="Graphic 70" descr="Head with gears with solid fill">
              <a:extLst>
                <a:ext uri="{FF2B5EF4-FFF2-40B4-BE49-F238E27FC236}">
                  <a16:creationId xmlns:a16="http://schemas.microsoft.com/office/drawing/2014/main" id="{001F67C2-5E2F-56A6-45F3-F2EC73F3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192584" y="3186981"/>
              <a:ext cx="471323" cy="471323"/>
            </a:xfrm>
            <a:prstGeom prst="rect">
              <a:avLst/>
            </a:prstGeom>
          </p:spPr>
        </p:pic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98A89161-A273-388E-AF88-1B6C2B572A76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100000"/>
          </a:blip>
          <a:stretch>
            <a:fillRect/>
          </a:stretch>
        </p:blipFill>
        <p:spPr>
          <a:xfrm>
            <a:off x="9509866" y="2408481"/>
            <a:ext cx="476933" cy="40539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199A7B3-7BDD-152B-6631-515C5C2E2F17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100000"/>
          </a:blip>
          <a:stretch>
            <a:fillRect/>
          </a:stretch>
        </p:blipFill>
        <p:spPr>
          <a:xfrm>
            <a:off x="8431033" y="1838709"/>
            <a:ext cx="607414" cy="516302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CEE71AB3-8B97-7884-0537-46FD10BF05E9}"/>
              </a:ext>
            </a:extLst>
          </p:cNvPr>
          <p:cNvGrpSpPr/>
          <p:nvPr/>
        </p:nvGrpSpPr>
        <p:grpSpPr>
          <a:xfrm>
            <a:off x="2729010" y="4106935"/>
            <a:ext cx="1260000" cy="1116000"/>
            <a:chOff x="13159510" y="-1835029"/>
            <a:chExt cx="1260000" cy="1116000"/>
          </a:xfrm>
        </p:grpSpPr>
        <p:sp>
          <p:nvSpPr>
            <p:cNvPr id="81" name="Hexagon 80">
              <a:extLst>
                <a:ext uri="{FF2B5EF4-FFF2-40B4-BE49-F238E27FC236}">
                  <a16:creationId xmlns:a16="http://schemas.microsoft.com/office/drawing/2014/main" id="{D40ED2BE-7C86-4158-6BC4-6E58A9FF149A}"/>
                </a:ext>
              </a:extLst>
            </p:cNvPr>
            <p:cNvSpPr/>
            <p:nvPr/>
          </p:nvSpPr>
          <p:spPr>
            <a:xfrm>
              <a:off x="13159510" y="-1835029"/>
              <a:ext cx="1260000" cy="1116000"/>
            </a:xfrm>
            <a:prstGeom prst="hexagon">
              <a:avLst/>
            </a:prstGeom>
            <a:gradFill>
              <a:gsLst>
                <a:gs pos="56000">
                  <a:schemeClr val="accent1">
                    <a:alpha val="92929"/>
                  </a:schemeClr>
                </a:gs>
                <a:gs pos="0">
                  <a:schemeClr val="accent1">
                    <a:lumMod val="60000"/>
                    <a:lumOff val="40000"/>
                    <a:alpha val="93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NL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82" name="Title 1">
              <a:extLst>
                <a:ext uri="{FF2B5EF4-FFF2-40B4-BE49-F238E27FC236}">
                  <a16:creationId xmlns:a16="http://schemas.microsoft.com/office/drawing/2014/main" id="{2BC388FD-C759-6D7B-7585-C6AA8ED271EA}"/>
                </a:ext>
              </a:extLst>
            </p:cNvPr>
            <p:cNvSpPr txBox="1">
              <a:spLocks/>
            </p:cNvSpPr>
            <p:nvPr/>
          </p:nvSpPr>
          <p:spPr>
            <a:xfrm>
              <a:off x="13220996" y="-1309383"/>
              <a:ext cx="1141710" cy="4990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199" dirty="0">
                  <a:solidFill>
                    <a:srgbClr val="FFFFFF"/>
                  </a:solidFill>
                  <a:latin typeface="TheSans B5 Plain"/>
                  <a:cs typeface="TheSans B5 Plain"/>
                </a:rPr>
                <a:t>Compatibility</a:t>
              </a: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7EC4F00F-FCD6-A425-CC91-E1C920AAC292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100000"/>
          </a:blip>
          <a:stretch>
            <a:fillRect/>
          </a:stretch>
        </p:blipFill>
        <p:spPr>
          <a:xfrm>
            <a:off x="3119808" y="4298883"/>
            <a:ext cx="456913" cy="388376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FAAB987E-3036-7C5F-A993-E7250BC59ACB}"/>
              </a:ext>
            </a:extLst>
          </p:cNvPr>
          <p:cNvGrpSpPr/>
          <p:nvPr/>
        </p:nvGrpSpPr>
        <p:grpSpPr>
          <a:xfrm>
            <a:off x="2709178" y="2936129"/>
            <a:ext cx="1260000" cy="1116000"/>
            <a:chOff x="15120539" y="-3924031"/>
            <a:chExt cx="1260000" cy="1116000"/>
          </a:xfrm>
        </p:grpSpPr>
        <p:sp>
          <p:nvSpPr>
            <p:cNvPr id="85" name="Hexagon 84">
              <a:extLst>
                <a:ext uri="{FF2B5EF4-FFF2-40B4-BE49-F238E27FC236}">
                  <a16:creationId xmlns:a16="http://schemas.microsoft.com/office/drawing/2014/main" id="{77D2AEEA-797D-D45D-F54A-9DE4F3914783}"/>
                </a:ext>
              </a:extLst>
            </p:cNvPr>
            <p:cNvSpPr/>
            <p:nvPr/>
          </p:nvSpPr>
          <p:spPr>
            <a:xfrm>
              <a:off x="15120539" y="-3924031"/>
              <a:ext cx="1260000" cy="1116000"/>
            </a:xfrm>
            <a:prstGeom prst="hexagon">
              <a:avLst/>
            </a:prstGeom>
            <a:gradFill>
              <a:gsLst>
                <a:gs pos="56000">
                  <a:schemeClr val="accent1">
                    <a:alpha val="92929"/>
                  </a:schemeClr>
                </a:gs>
                <a:gs pos="0">
                  <a:schemeClr val="accent1">
                    <a:lumMod val="60000"/>
                    <a:lumOff val="40000"/>
                    <a:alpha val="93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NL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86" name="Title 1">
              <a:extLst>
                <a:ext uri="{FF2B5EF4-FFF2-40B4-BE49-F238E27FC236}">
                  <a16:creationId xmlns:a16="http://schemas.microsoft.com/office/drawing/2014/main" id="{BD4CE85A-2F87-0B60-A7B9-717240161733}"/>
                </a:ext>
              </a:extLst>
            </p:cNvPr>
            <p:cNvSpPr txBox="1">
              <a:spLocks/>
            </p:cNvSpPr>
            <p:nvPr/>
          </p:nvSpPr>
          <p:spPr>
            <a:xfrm>
              <a:off x="15182025" y="-3398385"/>
              <a:ext cx="1141710" cy="4990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199" dirty="0">
                  <a:solidFill>
                    <a:srgbClr val="FFFFFF"/>
                  </a:solidFill>
                  <a:latin typeface="TheSans B5 Plain"/>
                  <a:cs typeface="TheSans B5 Plain"/>
                </a:rPr>
                <a:t>Security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C5F7CA5-A345-669E-16F0-51C991B16B67}"/>
              </a:ext>
            </a:extLst>
          </p:cNvPr>
          <p:cNvGrpSpPr/>
          <p:nvPr/>
        </p:nvGrpSpPr>
        <p:grpSpPr>
          <a:xfrm>
            <a:off x="1680273" y="2353986"/>
            <a:ext cx="1260000" cy="1116000"/>
            <a:chOff x="16402802" y="-6121508"/>
            <a:chExt cx="1260000" cy="1116000"/>
          </a:xfrm>
        </p:grpSpPr>
        <p:sp>
          <p:nvSpPr>
            <p:cNvPr id="89" name="Hexagon 88">
              <a:extLst>
                <a:ext uri="{FF2B5EF4-FFF2-40B4-BE49-F238E27FC236}">
                  <a16:creationId xmlns:a16="http://schemas.microsoft.com/office/drawing/2014/main" id="{2FA46882-80EE-F529-A261-F22B349CE450}"/>
                </a:ext>
              </a:extLst>
            </p:cNvPr>
            <p:cNvSpPr/>
            <p:nvPr/>
          </p:nvSpPr>
          <p:spPr>
            <a:xfrm>
              <a:off x="16402802" y="-6121508"/>
              <a:ext cx="1260000" cy="1116000"/>
            </a:xfrm>
            <a:prstGeom prst="hexagon">
              <a:avLst/>
            </a:prstGeom>
            <a:gradFill>
              <a:gsLst>
                <a:gs pos="56000">
                  <a:schemeClr val="accent1">
                    <a:alpha val="92929"/>
                  </a:schemeClr>
                </a:gs>
                <a:gs pos="0">
                  <a:schemeClr val="accent1">
                    <a:lumMod val="60000"/>
                    <a:lumOff val="40000"/>
                    <a:alpha val="93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NL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1919E4AE-548F-6221-00F4-C96E360A8FEC}"/>
                </a:ext>
              </a:extLst>
            </p:cNvPr>
            <p:cNvSpPr txBox="1">
              <a:spLocks/>
            </p:cNvSpPr>
            <p:nvPr/>
          </p:nvSpPr>
          <p:spPr>
            <a:xfrm>
              <a:off x="16464288" y="-5595862"/>
              <a:ext cx="1141710" cy="4990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199" dirty="0">
                  <a:solidFill>
                    <a:srgbClr val="FFFFFF"/>
                  </a:solidFill>
                  <a:latin typeface="TheSans B5 Plain"/>
                  <a:cs typeface="TheSans B5 Plain"/>
                </a:rPr>
                <a:t>Usability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FBB7144-1713-A234-4C5A-025CABC023BE}"/>
              </a:ext>
            </a:extLst>
          </p:cNvPr>
          <p:cNvGrpSpPr/>
          <p:nvPr/>
        </p:nvGrpSpPr>
        <p:grpSpPr>
          <a:xfrm>
            <a:off x="660880" y="2941762"/>
            <a:ext cx="1260000" cy="1116000"/>
            <a:chOff x="15120539" y="-3924031"/>
            <a:chExt cx="1260000" cy="1116000"/>
          </a:xfrm>
        </p:grpSpPr>
        <p:sp>
          <p:nvSpPr>
            <p:cNvPr id="92" name="Hexagon 91">
              <a:extLst>
                <a:ext uri="{FF2B5EF4-FFF2-40B4-BE49-F238E27FC236}">
                  <a16:creationId xmlns:a16="http://schemas.microsoft.com/office/drawing/2014/main" id="{0A39D920-C8D9-9F77-967B-1F494316B07C}"/>
                </a:ext>
              </a:extLst>
            </p:cNvPr>
            <p:cNvSpPr/>
            <p:nvPr/>
          </p:nvSpPr>
          <p:spPr>
            <a:xfrm>
              <a:off x="15120539" y="-3924031"/>
              <a:ext cx="1260000" cy="1116000"/>
            </a:xfrm>
            <a:prstGeom prst="hexagon">
              <a:avLst/>
            </a:prstGeom>
            <a:gradFill>
              <a:gsLst>
                <a:gs pos="56000">
                  <a:schemeClr val="accent1">
                    <a:alpha val="92929"/>
                  </a:schemeClr>
                </a:gs>
                <a:gs pos="0">
                  <a:schemeClr val="accent1">
                    <a:lumMod val="60000"/>
                    <a:lumOff val="40000"/>
                    <a:alpha val="93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NL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93" name="Title 1">
              <a:extLst>
                <a:ext uri="{FF2B5EF4-FFF2-40B4-BE49-F238E27FC236}">
                  <a16:creationId xmlns:a16="http://schemas.microsoft.com/office/drawing/2014/main" id="{B8D7ADDD-C748-9B99-D9BB-09A939E763EE}"/>
                </a:ext>
              </a:extLst>
            </p:cNvPr>
            <p:cNvSpPr txBox="1">
              <a:spLocks/>
            </p:cNvSpPr>
            <p:nvPr/>
          </p:nvSpPr>
          <p:spPr>
            <a:xfrm>
              <a:off x="15182025" y="-3398385"/>
              <a:ext cx="1141710" cy="4990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199" dirty="0">
                  <a:solidFill>
                    <a:srgbClr val="FFFFFF"/>
                  </a:solidFill>
                  <a:latin typeface="TheSans B5 Plain"/>
                  <a:cs typeface="TheSans B5 Plain"/>
                </a:rPr>
                <a:t>Functional</a:t>
              </a:r>
            </a:p>
            <a:p>
              <a:r>
                <a:rPr lang="en-US" sz="1199" dirty="0">
                  <a:solidFill>
                    <a:srgbClr val="FFFFFF"/>
                  </a:solidFill>
                  <a:latin typeface="TheSans B5 Plain"/>
                  <a:cs typeface="TheSans B5 Plain"/>
                </a:rPr>
                <a:t>Suitability</a:t>
              </a:r>
            </a:p>
          </p:txBody>
        </p:sp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0ECC7D1B-0703-4F0A-B11F-64F13110B6A7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100000"/>
          </a:blip>
          <a:stretch>
            <a:fillRect/>
          </a:stretch>
        </p:blipFill>
        <p:spPr>
          <a:xfrm>
            <a:off x="1108295" y="3152832"/>
            <a:ext cx="355600" cy="30226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F4125F5-8D35-401D-D9CC-5B60305BB5A3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00000"/>
          </a:blip>
          <a:stretch>
            <a:fillRect/>
          </a:stretch>
        </p:blipFill>
        <p:spPr>
          <a:xfrm>
            <a:off x="2100463" y="2581178"/>
            <a:ext cx="355600" cy="302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0E0ECB-02E1-F814-D2DB-58B1ACA3C64F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100000"/>
          </a:blip>
          <a:stretch>
            <a:fillRect/>
          </a:stretch>
        </p:blipFill>
        <p:spPr>
          <a:xfrm>
            <a:off x="3072853" y="3125453"/>
            <a:ext cx="510334" cy="4337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E43B68-FEF4-7F95-B5A3-6D863F65EEB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48527" y="3697178"/>
            <a:ext cx="464168" cy="46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45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CFE2EC-B916-AD20-E9BC-2E146EB68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90ABF-F9A7-12D7-9549-5477B1F0B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L" dirty="0"/>
              <a:t>Model design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1405B9-1A6E-9476-CE0C-6CFE0B77A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Software Greenability Model Overview</a:t>
            </a:r>
          </a:p>
        </p:txBody>
      </p:sp>
      <p:pic>
        <p:nvPicPr>
          <p:cNvPr id="8" name="Picture 7" descr="A diagram of a greenability&#10;&#10;Description automatically generated">
            <a:extLst>
              <a:ext uri="{FF2B5EF4-FFF2-40B4-BE49-F238E27FC236}">
                <a16:creationId xmlns:a16="http://schemas.microsoft.com/office/drawing/2014/main" id="{F773DFEB-E49E-00DC-879F-706233FF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145" y="834647"/>
            <a:ext cx="7495709" cy="518870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BA7600-3742-704D-84FF-46BC4DB90620}"/>
              </a:ext>
            </a:extLst>
          </p:cNvPr>
          <p:cNvSpPr/>
          <p:nvPr/>
        </p:nvSpPr>
        <p:spPr>
          <a:xfrm>
            <a:off x="2348145" y="2008682"/>
            <a:ext cx="2133914" cy="401467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dirty="0" err="1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66ACC34-125F-77B0-529E-4652417B31CB}"/>
              </a:ext>
            </a:extLst>
          </p:cNvPr>
          <p:cNvSpPr/>
          <p:nvPr/>
        </p:nvSpPr>
        <p:spPr>
          <a:xfrm>
            <a:off x="7709943" y="2008682"/>
            <a:ext cx="2133914" cy="401467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99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CFE2EC-B916-AD20-E9BC-2E146EB68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90ABF-F9A7-12D7-9549-5477B1F0B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L" dirty="0"/>
              <a:t>Model design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1405B9-1A6E-9476-CE0C-6CFE0B77A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Software Greenability Model Overview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7D4FC1-18A5-E8F6-1550-0E12BD066A38}"/>
              </a:ext>
            </a:extLst>
          </p:cNvPr>
          <p:cNvSpPr/>
          <p:nvPr/>
        </p:nvSpPr>
        <p:spPr>
          <a:xfrm>
            <a:off x="1178711" y="3847824"/>
            <a:ext cx="1725817" cy="205313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NL" sz="1600" dirty="0">
                <a:solidFill>
                  <a:schemeClr val="bg1"/>
                </a:solidFill>
              </a:rPr>
              <a:t>Volume</a:t>
            </a:r>
          </a:p>
          <a:p>
            <a:pPr algn="ctr"/>
            <a:r>
              <a:rPr lang="en-NL" sz="1600" dirty="0">
                <a:solidFill>
                  <a:schemeClr val="bg1"/>
                </a:solidFill>
              </a:rPr>
              <a:t>Duplication</a:t>
            </a:r>
          </a:p>
          <a:p>
            <a:pPr algn="ctr"/>
            <a:r>
              <a:rPr lang="en-NL" sz="1600" dirty="0">
                <a:solidFill>
                  <a:schemeClr val="bg1"/>
                </a:solidFill>
              </a:rPr>
              <a:t>Unit Complexity</a:t>
            </a:r>
          </a:p>
          <a:p>
            <a:pPr algn="ctr"/>
            <a:r>
              <a:rPr lang="en-NL" sz="1600" dirty="0">
                <a:solidFill>
                  <a:schemeClr val="bg1"/>
                </a:solidFill>
              </a:rPr>
              <a:t>Unit Interfacing</a:t>
            </a:r>
          </a:p>
          <a:p>
            <a:pPr algn="ctr"/>
            <a:r>
              <a:rPr lang="en-NL" sz="1600" dirty="0">
                <a:solidFill>
                  <a:schemeClr val="bg1"/>
                </a:solidFill>
              </a:rPr>
              <a:t>Module Coupling</a:t>
            </a:r>
          </a:p>
          <a:p>
            <a:pPr algn="ctr"/>
            <a:r>
              <a:rPr lang="en-NL" sz="1600" dirty="0">
                <a:solidFill>
                  <a:schemeClr val="bg1"/>
                </a:solidFill>
              </a:rPr>
              <a:t>Test Code Ratio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850F0A-5AAC-ABA9-7E30-A55F8398F409}"/>
              </a:ext>
            </a:extLst>
          </p:cNvPr>
          <p:cNvSpPr/>
          <p:nvPr/>
        </p:nvSpPr>
        <p:spPr>
          <a:xfrm>
            <a:off x="5988266" y="3847824"/>
            <a:ext cx="1725817" cy="205312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NL" sz="1600" dirty="0">
                <a:solidFill>
                  <a:schemeClr val="bg1"/>
                </a:solidFill>
              </a:rPr>
              <a:t>Freshness Risk</a:t>
            </a:r>
          </a:p>
          <a:p>
            <a:pPr algn="ctr"/>
            <a:r>
              <a:rPr lang="en-NL" sz="1600" dirty="0">
                <a:solidFill>
                  <a:schemeClr val="bg1"/>
                </a:solidFill>
              </a:rPr>
              <a:t>Management Risk</a:t>
            </a:r>
          </a:p>
          <a:p>
            <a:pPr algn="ctr"/>
            <a:r>
              <a:rPr lang="en-NL" sz="1600" dirty="0">
                <a:solidFill>
                  <a:schemeClr val="bg1"/>
                </a:solidFill>
              </a:rPr>
              <a:t>Activity Risk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1C423E-13D7-E799-A486-0775D08A5825}"/>
              </a:ext>
            </a:extLst>
          </p:cNvPr>
          <p:cNvSpPr/>
          <p:nvPr/>
        </p:nvSpPr>
        <p:spPr>
          <a:xfrm>
            <a:off x="8393675" y="3847824"/>
            <a:ext cx="2910150" cy="205312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NL" sz="1600" dirty="0">
                <a:solidFill>
                  <a:schemeClr val="bg1"/>
                </a:solidFill>
              </a:rPr>
              <a:t>Code Breakdown</a:t>
            </a:r>
          </a:p>
          <a:p>
            <a:pPr algn="ctr"/>
            <a:r>
              <a:rPr lang="en-NL" sz="1600" dirty="0">
                <a:solidFill>
                  <a:schemeClr val="bg1"/>
                </a:solidFill>
              </a:rPr>
              <a:t>Component Coupling</a:t>
            </a:r>
          </a:p>
          <a:p>
            <a:pPr algn="ctr"/>
            <a:r>
              <a:rPr lang="en-NL" sz="1600" dirty="0">
                <a:solidFill>
                  <a:schemeClr val="bg1"/>
                </a:solidFill>
              </a:rPr>
              <a:t>Technology Prevalence</a:t>
            </a:r>
          </a:p>
          <a:p>
            <a:pPr algn="ctr"/>
            <a:r>
              <a:rPr lang="en-NL" sz="1600" dirty="0">
                <a:solidFill>
                  <a:schemeClr val="bg1"/>
                </a:solidFill>
              </a:rPr>
              <a:t>Component Cohesion</a:t>
            </a:r>
          </a:p>
          <a:p>
            <a:pPr algn="ctr"/>
            <a:r>
              <a:rPr lang="en-NL" sz="1600" dirty="0">
                <a:solidFill>
                  <a:schemeClr val="bg1"/>
                </a:solidFill>
              </a:rPr>
              <a:t>Code Reuse</a:t>
            </a:r>
          </a:p>
          <a:p>
            <a:pPr algn="ctr"/>
            <a:r>
              <a:rPr lang="en-NL" sz="1600" dirty="0">
                <a:solidFill>
                  <a:schemeClr val="bg1"/>
                </a:solidFill>
              </a:rPr>
              <a:t>Communication Centralization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09F310-77CA-9A7C-AC56-F44AF64C24D8}"/>
              </a:ext>
            </a:extLst>
          </p:cNvPr>
          <p:cNvSpPr/>
          <p:nvPr/>
        </p:nvSpPr>
        <p:spPr>
          <a:xfrm>
            <a:off x="3583699" y="3847825"/>
            <a:ext cx="1725817" cy="205312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NL" sz="1600" dirty="0">
                <a:solidFill>
                  <a:schemeClr val="bg1"/>
                </a:solidFill>
              </a:rPr>
              <a:t>Reliability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CC8922-C7F2-412C-F2AC-539DED87471E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041620" y="2060763"/>
            <a:ext cx="3652231" cy="553408"/>
          </a:xfrm>
          <a:prstGeom prst="line">
            <a:avLst/>
          </a:prstGeom>
          <a:ln w="76200">
            <a:solidFill>
              <a:srgbClr val="B3BEC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491A62-C337-0C2E-5357-2A57240169A1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4446608" y="2060763"/>
            <a:ext cx="1247243" cy="553408"/>
          </a:xfrm>
          <a:prstGeom prst="line">
            <a:avLst/>
          </a:prstGeom>
          <a:ln w="76200">
            <a:solidFill>
              <a:srgbClr val="B3BEC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004C85B-D027-968D-D647-549077BDE9A1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5693851" y="2060763"/>
            <a:ext cx="1157745" cy="553408"/>
          </a:xfrm>
          <a:prstGeom prst="line">
            <a:avLst/>
          </a:prstGeom>
          <a:ln w="76200">
            <a:solidFill>
              <a:srgbClr val="B3BEC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7FCE04-3627-A46F-676F-1BAC9632D878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5693851" y="2060763"/>
            <a:ext cx="3562733" cy="553408"/>
          </a:xfrm>
          <a:prstGeom prst="line">
            <a:avLst/>
          </a:prstGeom>
          <a:ln w="76200">
            <a:solidFill>
              <a:srgbClr val="B3BEC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D57F887-B744-8F27-CC08-B91F33F15A53}"/>
              </a:ext>
            </a:extLst>
          </p:cNvPr>
          <p:cNvSpPr/>
          <p:nvPr/>
        </p:nvSpPr>
        <p:spPr>
          <a:xfrm>
            <a:off x="4830942" y="1322827"/>
            <a:ext cx="1725817" cy="73793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NL" sz="1600" dirty="0">
                <a:solidFill>
                  <a:schemeClr val="bg1"/>
                </a:solidFill>
              </a:rPr>
              <a:t>Greenability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2F64E0-A54C-11FC-E99D-42AC49126964}"/>
              </a:ext>
            </a:extLst>
          </p:cNvPr>
          <p:cNvSpPr/>
          <p:nvPr/>
        </p:nvSpPr>
        <p:spPr>
          <a:xfrm>
            <a:off x="1178711" y="2614171"/>
            <a:ext cx="1725817" cy="737936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NL" sz="1600" dirty="0">
                <a:solidFill>
                  <a:schemeClr val="bg1"/>
                </a:solidFill>
              </a:rPr>
              <a:t>Maintainability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6DD801-6C72-3FFF-FA8B-9DAC5337AA43}"/>
              </a:ext>
            </a:extLst>
          </p:cNvPr>
          <p:cNvSpPr/>
          <p:nvPr/>
        </p:nvSpPr>
        <p:spPr>
          <a:xfrm>
            <a:off x="3583699" y="2614171"/>
            <a:ext cx="1725817" cy="737936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NL" sz="1600" dirty="0">
                <a:solidFill>
                  <a:schemeClr val="bg1"/>
                </a:solidFill>
              </a:rPr>
              <a:t>Reliability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919304-1662-FDC0-72B2-0678AC5C6266}"/>
              </a:ext>
            </a:extLst>
          </p:cNvPr>
          <p:cNvSpPr/>
          <p:nvPr/>
        </p:nvSpPr>
        <p:spPr>
          <a:xfrm>
            <a:off x="5988687" y="2614171"/>
            <a:ext cx="1725817" cy="737936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NL" sz="1600" dirty="0">
                <a:solidFill>
                  <a:schemeClr val="bg1"/>
                </a:solidFill>
              </a:rPr>
              <a:t>Open Source Health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DB9051-2C08-3CBC-CC9D-B336C87307DF}"/>
              </a:ext>
            </a:extLst>
          </p:cNvPr>
          <p:cNvSpPr/>
          <p:nvPr/>
        </p:nvSpPr>
        <p:spPr>
          <a:xfrm>
            <a:off x="8393675" y="2614171"/>
            <a:ext cx="1725817" cy="737936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NL" sz="1600" dirty="0">
                <a:solidFill>
                  <a:schemeClr val="bg1"/>
                </a:solidFill>
              </a:rPr>
              <a:t>Architecture Quality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D25664-27B5-7575-3EBC-799D367F28DF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2041620" y="3352107"/>
            <a:ext cx="0" cy="495717"/>
          </a:xfrm>
          <a:prstGeom prst="line">
            <a:avLst/>
          </a:prstGeom>
          <a:ln w="76200">
            <a:solidFill>
              <a:srgbClr val="B3BEC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6D4399-2A06-C1C6-D041-F8C70039D9D2}"/>
              </a:ext>
            </a:extLst>
          </p:cNvPr>
          <p:cNvCxnSpPr>
            <a:cxnSpLocks/>
          </p:cNvCxnSpPr>
          <p:nvPr/>
        </p:nvCxnSpPr>
        <p:spPr>
          <a:xfrm>
            <a:off x="4446608" y="3352107"/>
            <a:ext cx="0" cy="495717"/>
          </a:xfrm>
          <a:prstGeom prst="line">
            <a:avLst/>
          </a:prstGeom>
          <a:ln w="76200">
            <a:solidFill>
              <a:srgbClr val="B3BEC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76A04D-25A1-F067-56EE-54A7808AD4BA}"/>
              </a:ext>
            </a:extLst>
          </p:cNvPr>
          <p:cNvCxnSpPr>
            <a:cxnSpLocks/>
          </p:cNvCxnSpPr>
          <p:nvPr/>
        </p:nvCxnSpPr>
        <p:spPr>
          <a:xfrm>
            <a:off x="6851596" y="3352107"/>
            <a:ext cx="0" cy="495717"/>
          </a:xfrm>
          <a:prstGeom prst="line">
            <a:avLst/>
          </a:prstGeom>
          <a:ln w="76200">
            <a:solidFill>
              <a:srgbClr val="B3BEC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3CA3E9-E67F-3F60-9D00-800767C50B09}"/>
              </a:ext>
            </a:extLst>
          </p:cNvPr>
          <p:cNvCxnSpPr>
            <a:cxnSpLocks/>
          </p:cNvCxnSpPr>
          <p:nvPr/>
        </p:nvCxnSpPr>
        <p:spPr>
          <a:xfrm>
            <a:off x="9300962" y="3352107"/>
            <a:ext cx="0" cy="495717"/>
          </a:xfrm>
          <a:prstGeom prst="line">
            <a:avLst/>
          </a:prstGeom>
          <a:ln w="76200">
            <a:solidFill>
              <a:srgbClr val="B3BEC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FE03BCE-1464-0645-91D3-820AAE81B8B6}"/>
              </a:ext>
            </a:extLst>
          </p:cNvPr>
          <p:cNvSpPr/>
          <p:nvPr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4042E5-EE42-1A40-8DC5-D53FAECFB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12B326-E5E0-804F-8CD7-3137353CAEC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Overview of the contents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40FC6D-EBF3-7B4C-AB94-69F242196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47047" y="1078698"/>
            <a:ext cx="7765819" cy="5407162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Introduction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Problem Statement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Research Questions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Research Method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Background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Definitions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Sigrid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Model Design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Validation</a:t>
            </a:r>
          </a:p>
          <a:p>
            <a:pPr marL="482850" lvl="1" indent="-285750"/>
            <a:r>
              <a:rPr lang="en-US" dirty="0">
                <a:solidFill>
                  <a:srgbClr val="DAE2EB"/>
                </a:solidFill>
              </a:rPr>
              <a:t>Methodology</a:t>
            </a:r>
          </a:p>
          <a:p>
            <a:pPr marL="482850" lvl="1" indent="-285750"/>
            <a:r>
              <a:rPr lang="en-US" dirty="0">
                <a:solidFill>
                  <a:srgbClr val="DAE2EB"/>
                </a:solidFill>
              </a:rPr>
              <a:t>Results</a:t>
            </a:r>
          </a:p>
          <a:p>
            <a:pPr marL="482850" lvl="1" indent="-285750"/>
            <a:r>
              <a:rPr lang="en-US" dirty="0">
                <a:solidFill>
                  <a:srgbClr val="DAE2EB"/>
                </a:solidFill>
              </a:rPr>
              <a:t>Survey</a:t>
            </a:r>
            <a:endParaRPr lang="en-US" dirty="0">
              <a:solidFill>
                <a:schemeClr val="accent2"/>
              </a:solidFill>
            </a:endParaRP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Discussion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Final Remarks</a:t>
            </a:r>
          </a:p>
          <a:p>
            <a:pPr>
              <a:buFont typeface="+mj-lt"/>
              <a:buAutoNum type="arabicPeriod" startAt="2"/>
            </a:pPr>
            <a:endParaRPr lang="en-US" b="1" dirty="0">
              <a:solidFill>
                <a:schemeClr val="accent2"/>
              </a:solidFill>
            </a:endParaRPr>
          </a:p>
          <a:p>
            <a:pPr>
              <a:buFont typeface="+mj-lt"/>
              <a:buAutoNum type="arabicPeriod" startAt="2"/>
            </a:pP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E11AF0-A580-C8E8-CCCB-86051CE98FF1}"/>
              </a:ext>
            </a:extLst>
          </p:cNvPr>
          <p:cNvSpPr/>
          <p:nvPr/>
        </p:nvSpPr>
        <p:spPr>
          <a:xfrm>
            <a:off x="1492321" y="5339443"/>
            <a:ext cx="7875270" cy="882959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9BDE0A-9395-9E89-50A9-1152BDA55254}"/>
              </a:ext>
            </a:extLst>
          </p:cNvPr>
          <p:cNvSpPr/>
          <p:nvPr/>
        </p:nvSpPr>
        <p:spPr>
          <a:xfrm>
            <a:off x="1547047" y="1036761"/>
            <a:ext cx="7875270" cy="2898425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814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3B867-F03B-1539-B312-2353C4A77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3D787-E8AB-C6D5-DAD5-DD609FBCE0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Validation</a:t>
            </a:r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470244-BD40-88B0-A554-69BC9085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 Analysis Methodology</a:t>
            </a:r>
            <a:endParaRPr lang="en-NL" dirty="0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546ECE64-9480-5F67-91E9-47D64EBC278F}"/>
              </a:ext>
            </a:extLst>
          </p:cNvPr>
          <p:cNvSpPr/>
          <p:nvPr/>
        </p:nvSpPr>
        <p:spPr>
          <a:xfrm>
            <a:off x="1519518" y="2433918"/>
            <a:ext cx="9184341" cy="21111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NL" sz="2400" dirty="0">
                <a:solidFill>
                  <a:srgbClr val="1E354B"/>
                </a:solidFill>
              </a:rPr>
              <a:t>Validate that the selected Greenability Properties and Metrics </a:t>
            </a:r>
            <a:r>
              <a:rPr lang="en-NL" sz="2400" b="1" dirty="0">
                <a:solidFill>
                  <a:srgbClr val="1E354B"/>
                </a:solidFill>
              </a:rPr>
              <a:t>do</a:t>
            </a:r>
            <a:r>
              <a:rPr lang="en-NL" sz="2400" dirty="0">
                <a:solidFill>
                  <a:srgbClr val="1E354B"/>
                </a:solidFill>
              </a:rPr>
              <a:t> </a:t>
            </a:r>
            <a:r>
              <a:rPr lang="en-NL" sz="2400" b="1" dirty="0">
                <a:solidFill>
                  <a:srgbClr val="1E354B"/>
                </a:solidFill>
              </a:rPr>
              <a:t>impact</a:t>
            </a:r>
            <a:r>
              <a:rPr lang="en-NL" sz="2400" dirty="0">
                <a:solidFill>
                  <a:srgbClr val="1E354B"/>
                </a:solidFill>
              </a:rPr>
              <a:t> the </a:t>
            </a:r>
            <a:r>
              <a:rPr lang="en-NL" sz="2400" b="1" dirty="0">
                <a:solidFill>
                  <a:srgbClr val="1E354B"/>
                </a:solidFill>
              </a:rPr>
              <a:t>effort</a:t>
            </a:r>
            <a:r>
              <a:rPr lang="en-NL" sz="2400" dirty="0">
                <a:solidFill>
                  <a:srgbClr val="1E354B"/>
                </a:solidFill>
              </a:rPr>
              <a:t> needed to implement Green Software Patterns.</a:t>
            </a:r>
          </a:p>
        </p:txBody>
      </p:sp>
    </p:spTree>
    <p:extLst>
      <p:ext uri="{BB962C8B-B14F-4D97-AF65-F5344CB8AC3E}">
        <p14:creationId xmlns:p14="http://schemas.microsoft.com/office/powerpoint/2010/main" val="3749638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3B867-F03B-1539-B312-2353C4A77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3D787-E8AB-C6D5-DAD5-DD609FBCE0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Validation</a:t>
            </a:r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470244-BD40-88B0-A554-69BC9085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 Analysis Methodology</a:t>
            </a:r>
            <a:endParaRPr lang="en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9961BA-7655-96B8-29B9-87AB0EC403D0}"/>
              </a:ext>
            </a:extLst>
          </p:cNvPr>
          <p:cNvSpPr/>
          <p:nvPr/>
        </p:nvSpPr>
        <p:spPr>
          <a:xfrm>
            <a:off x="9434955" y="3256570"/>
            <a:ext cx="2310712" cy="1024513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Spearman Correlation Analysis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3CCA4-9F1E-F37C-E4CD-51EFCBBD235E}"/>
              </a:ext>
            </a:extLst>
          </p:cNvPr>
          <p:cNvSpPr/>
          <p:nvPr/>
        </p:nvSpPr>
        <p:spPr>
          <a:xfrm>
            <a:off x="523342" y="1887537"/>
            <a:ext cx="2310711" cy="102451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Original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Source Code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1ABDB5-2C9C-6560-ED43-463F712191EA}"/>
              </a:ext>
            </a:extLst>
          </p:cNvPr>
          <p:cNvSpPr/>
          <p:nvPr/>
        </p:nvSpPr>
        <p:spPr>
          <a:xfrm>
            <a:off x="523342" y="4594136"/>
            <a:ext cx="2310711" cy="102451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Refactored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Source Code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55AD60-DC46-ABD0-EEF9-6A73B586A57D}"/>
              </a:ext>
            </a:extLst>
          </p:cNvPr>
          <p:cNvSpPr/>
          <p:nvPr/>
        </p:nvSpPr>
        <p:spPr>
          <a:xfrm>
            <a:off x="6312768" y="1887537"/>
            <a:ext cx="2310712" cy="102451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Greenability Metric Measurements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1E9340-57E2-E39B-AB5B-83048CB89C74}"/>
              </a:ext>
            </a:extLst>
          </p:cNvPr>
          <p:cNvSpPr/>
          <p:nvPr/>
        </p:nvSpPr>
        <p:spPr>
          <a:xfrm>
            <a:off x="6307370" y="4594136"/>
            <a:ext cx="2310711" cy="102451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Churn Measurements (LOC Changed)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22FB8BC6-037C-C516-D6BE-4EF8781B1E25}"/>
              </a:ext>
            </a:extLst>
          </p:cNvPr>
          <p:cNvSpPr/>
          <p:nvPr/>
        </p:nvSpPr>
        <p:spPr>
          <a:xfrm rot="2700000">
            <a:off x="2877138" y="3127095"/>
            <a:ext cx="589474" cy="277535"/>
          </a:xfrm>
          <a:prstGeom prst="rightArrow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AF907718-E95C-3F87-654C-2E7EBA5B8B8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1722" y="3429000"/>
            <a:ext cx="1733507" cy="967113"/>
          </a:xfrm>
          <a:prstGeom prst="rect">
            <a:avLst/>
          </a:prstGeom>
        </p:spPr>
      </p:pic>
      <p:sp>
        <p:nvSpPr>
          <p:cNvPr id="77" name="Right Arrow 76">
            <a:extLst>
              <a:ext uri="{FF2B5EF4-FFF2-40B4-BE49-F238E27FC236}">
                <a16:creationId xmlns:a16="http://schemas.microsoft.com/office/drawing/2014/main" id="{012ABA65-1658-228A-8998-52D5FD82B300}"/>
              </a:ext>
            </a:extLst>
          </p:cNvPr>
          <p:cNvSpPr/>
          <p:nvPr/>
        </p:nvSpPr>
        <p:spPr>
          <a:xfrm rot="2700000">
            <a:off x="5548876" y="4257346"/>
            <a:ext cx="589474" cy="277535"/>
          </a:xfrm>
          <a:prstGeom prst="rightArrow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E2DAD889-B6DC-289A-EB53-9B477D0E46D7}"/>
              </a:ext>
            </a:extLst>
          </p:cNvPr>
          <p:cNvSpPr/>
          <p:nvPr/>
        </p:nvSpPr>
        <p:spPr>
          <a:xfrm rot="-2700000">
            <a:off x="2874261" y="4257347"/>
            <a:ext cx="589474" cy="277535"/>
          </a:xfrm>
          <a:prstGeom prst="rightArrow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96709CB7-F69C-2ED7-86BC-20B2ED2B8ED3}"/>
              </a:ext>
            </a:extLst>
          </p:cNvPr>
          <p:cNvSpPr/>
          <p:nvPr/>
        </p:nvSpPr>
        <p:spPr>
          <a:xfrm rot="-2700000">
            <a:off x="5548876" y="3079817"/>
            <a:ext cx="589474" cy="277535"/>
          </a:xfrm>
          <a:prstGeom prst="rightArrow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993231BF-6C02-7FC3-2361-3AF37BE66F10}"/>
              </a:ext>
            </a:extLst>
          </p:cNvPr>
          <p:cNvSpPr/>
          <p:nvPr/>
        </p:nvSpPr>
        <p:spPr>
          <a:xfrm rot="2700000">
            <a:off x="8725387" y="3127096"/>
            <a:ext cx="589474" cy="277535"/>
          </a:xfrm>
          <a:prstGeom prst="rightArrow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32AEB8D2-7A5D-FBCC-231F-D46838E00947}"/>
              </a:ext>
            </a:extLst>
          </p:cNvPr>
          <p:cNvSpPr/>
          <p:nvPr/>
        </p:nvSpPr>
        <p:spPr>
          <a:xfrm rot="-2700000">
            <a:off x="8722510" y="4257348"/>
            <a:ext cx="589474" cy="277535"/>
          </a:xfrm>
          <a:prstGeom prst="rightArrow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31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FE03BCE-1464-0645-91D3-820AAE81B8B6}"/>
              </a:ext>
            </a:extLst>
          </p:cNvPr>
          <p:cNvSpPr/>
          <p:nvPr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4042E5-EE42-1A40-8DC5-D53FAECFB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12B326-E5E0-804F-8CD7-3137353CAEC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Overview of the contents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40FC6D-EBF3-7B4C-AB94-69F242196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47047" y="1078698"/>
            <a:ext cx="7765819" cy="5407162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Introduction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Problem Statement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Research Questions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Research Method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Background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Definitions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Sigrid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Model Design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Validation</a:t>
            </a:r>
          </a:p>
          <a:p>
            <a:pPr marL="482850" lvl="1" indent="-285750"/>
            <a:r>
              <a:rPr lang="en-US" dirty="0">
                <a:solidFill>
                  <a:srgbClr val="DAE2EB"/>
                </a:solidFill>
              </a:rPr>
              <a:t>Methodology</a:t>
            </a:r>
          </a:p>
          <a:p>
            <a:pPr marL="482850" lvl="1" indent="-285750"/>
            <a:r>
              <a:rPr lang="en-US" dirty="0">
                <a:solidFill>
                  <a:srgbClr val="DAE2EB"/>
                </a:solidFill>
              </a:rPr>
              <a:t>Results</a:t>
            </a:r>
          </a:p>
          <a:p>
            <a:pPr marL="482850" lvl="1" indent="-285750"/>
            <a:r>
              <a:rPr lang="en-US" dirty="0">
                <a:solidFill>
                  <a:srgbClr val="DAE2EB"/>
                </a:solidFill>
              </a:rPr>
              <a:t>Survey</a:t>
            </a:r>
            <a:endParaRPr lang="en-US" dirty="0">
              <a:solidFill>
                <a:schemeClr val="accent2"/>
              </a:solidFill>
            </a:endParaRP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Discussion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Final Remarks</a:t>
            </a:r>
          </a:p>
          <a:p>
            <a:pPr>
              <a:buFont typeface="+mj-lt"/>
              <a:buAutoNum type="arabicPeriod" startAt="2"/>
            </a:pPr>
            <a:endParaRPr lang="en-US" b="1" dirty="0">
              <a:solidFill>
                <a:schemeClr val="accent2"/>
              </a:solidFill>
            </a:endParaRPr>
          </a:p>
          <a:p>
            <a:pPr>
              <a:buFont typeface="+mj-lt"/>
              <a:buAutoNum type="arabicPeriod" startAt="2"/>
            </a:pP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E11AF0-A580-C8E8-CCCB-86051CE98FF1}"/>
              </a:ext>
            </a:extLst>
          </p:cNvPr>
          <p:cNvSpPr/>
          <p:nvPr/>
        </p:nvSpPr>
        <p:spPr>
          <a:xfrm>
            <a:off x="1492321" y="2455699"/>
            <a:ext cx="7875270" cy="3766704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534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D9541F-3314-3048-988A-BCD83C4B0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FD8B1-63B9-D64A-B7E3-34913D9139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Validation</a:t>
            </a:r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A88C5D-D596-F445-A618-64EEE25A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Selection Criteria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95FF10-238A-884E-AB20-6A394489EC85}"/>
              </a:ext>
            </a:extLst>
          </p:cNvPr>
          <p:cNvSpPr/>
          <p:nvPr/>
        </p:nvSpPr>
        <p:spPr>
          <a:xfrm>
            <a:off x="7994144" y="3439110"/>
            <a:ext cx="3751523" cy="715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nl-NL" sz="1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3C4A69-DC3B-174D-86F6-CCD6B7A8E8BE}"/>
              </a:ext>
            </a:extLst>
          </p:cNvPr>
          <p:cNvSpPr/>
          <p:nvPr/>
        </p:nvSpPr>
        <p:spPr>
          <a:xfrm>
            <a:off x="505085" y="3439110"/>
            <a:ext cx="3743323" cy="715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6EC9D4-9723-5840-9598-42797BAFE3DF}"/>
              </a:ext>
            </a:extLst>
          </p:cNvPr>
          <p:cNvSpPr/>
          <p:nvPr/>
        </p:nvSpPr>
        <p:spPr>
          <a:xfrm>
            <a:off x="4248408" y="3439110"/>
            <a:ext cx="3750104" cy="715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nl-NL" sz="1600" b="1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A6924D-3BFE-784C-B017-29210336ED62}"/>
              </a:ext>
            </a:extLst>
          </p:cNvPr>
          <p:cNvSpPr txBox="1"/>
          <p:nvPr/>
        </p:nvSpPr>
        <p:spPr>
          <a:xfrm>
            <a:off x="4263597" y="3607735"/>
            <a:ext cx="3737539" cy="38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2. Systems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CCD11D-24D1-8C44-A274-7DC363DC95CC}"/>
              </a:ext>
            </a:extLst>
          </p:cNvPr>
          <p:cNvSpPr txBox="1"/>
          <p:nvPr/>
        </p:nvSpPr>
        <p:spPr>
          <a:xfrm>
            <a:off x="517861" y="3619363"/>
            <a:ext cx="373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1. Repository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D15753-7B3F-B245-AB56-43D66803176F}"/>
              </a:ext>
            </a:extLst>
          </p:cNvPr>
          <p:cNvSpPr txBox="1"/>
          <p:nvPr/>
        </p:nvSpPr>
        <p:spPr>
          <a:xfrm>
            <a:off x="8000459" y="3619363"/>
            <a:ext cx="373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3. Refactorings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BBBB8-2B3B-2AA0-C4F2-D2044D284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667" y="2331750"/>
            <a:ext cx="894143" cy="79479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9E76EDA-86FA-2A2A-2FD5-031F211CD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640" y="2240422"/>
            <a:ext cx="1042496" cy="88612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DFB74E8-CD39-E531-44A5-4318A46F8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8230" y="2296139"/>
            <a:ext cx="892056" cy="7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14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B71C6D6-E2E7-62E3-AC4F-13AFFC2E05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504143"/>
          </a:xfrm>
        </p:spPr>
        <p:txBody>
          <a:bodyPr/>
          <a:lstStyle/>
          <a:p>
            <a:r>
              <a:rPr lang="en-GB" dirty="0"/>
              <a:t>Validation</a:t>
            </a:r>
            <a:endParaRPr lang="en-NL" dirty="0"/>
          </a:p>
          <a:p>
            <a:endParaRPr lang="en-US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154BF61A-DF86-96F7-43A9-61DDFA55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67" y="391823"/>
            <a:ext cx="9810000" cy="282819"/>
          </a:xfrm>
        </p:spPr>
        <p:txBody>
          <a:bodyPr/>
          <a:lstStyle/>
          <a:p>
            <a:r>
              <a:rPr lang="en-US" dirty="0"/>
              <a:t>Repository Selection Criteria</a:t>
            </a:r>
          </a:p>
        </p:txBody>
      </p:sp>
      <p:pic>
        <p:nvPicPr>
          <p:cNvPr id="7" name="Picture 6" descr="A table with a list of different types of objects&#10;&#10;Description automatically generated with medium confidence">
            <a:extLst>
              <a:ext uri="{FF2B5EF4-FFF2-40B4-BE49-F238E27FC236}">
                <a16:creationId xmlns:a16="http://schemas.microsoft.com/office/drawing/2014/main" id="{C607ED24-C767-6A47-AA0A-09C2B2F4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9" y="2755046"/>
            <a:ext cx="5720345" cy="2173731"/>
          </a:xfrm>
          <a:prstGeom prst="rect">
            <a:avLst/>
          </a:prstGeom>
          <a:noFill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A59488-56EE-849E-9A44-BD2DAB8D966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45667" y="2085473"/>
            <a:ext cx="5421313" cy="4231513"/>
          </a:xfrm>
        </p:spPr>
        <p:txBody>
          <a:bodyPr>
            <a:normAutofit/>
          </a:bodyPr>
          <a:lstStyle/>
          <a:p>
            <a:pPr marL="304288">
              <a:lnSpc>
                <a:spcPct val="100000"/>
              </a:lnSpc>
              <a:spcAft>
                <a:spcPts val="1800"/>
              </a:spcAft>
            </a:pPr>
            <a:r>
              <a:rPr lang="en-GB" dirty="0"/>
              <a:t>Multiple systems of </a:t>
            </a:r>
            <a:r>
              <a:rPr lang="en-GB" b="1" dirty="0">
                <a:solidFill>
                  <a:srgbClr val="F8C640"/>
                </a:solidFill>
              </a:rPr>
              <a:t>varying sizes and characteristics </a:t>
            </a:r>
            <a:r>
              <a:rPr lang="en-GB" dirty="0"/>
              <a:t>are refactored. This is to show the effect of Greenability metrics on churn results.</a:t>
            </a:r>
          </a:p>
          <a:p>
            <a:pPr marL="304288">
              <a:lnSpc>
                <a:spcPct val="100000"/>
              </a:lnSpc>
              <a:spcAft>
                <a:spcPts val="1800"/>
              </a:spcAft>
            </a:pPr>
            <a:r>
              <a:rPr lang="en-GB" b="1" dirty="0">
                <a:solidFill>
                  <a:srgbClr val="F8C640"/>
                </a:solidFill>
              </a:rPr>
              <a:t>Before and After versions </a:t>
            </a:r>
            <a:r>
              <a:rPr lang="en-GB" dirty="0"/>
              <a:t>of refactored systems are available. This is required for churn results to be calculated.</a:t>
            </a:r>
          </a:p>
          <a:p>
            <a:pPr marL="304288">
              <a:lnSpc>
                <a:spcPct val="100000"/>
              </a:lnSpc>
              <a:spcAft>
                <a:spcPts val="1800"/>
              </a:spcAft>
            </a:pPr>
            <a:r>
              <a:rPr lang="en-GB" b="1" dirty="0">
                <a:solidFill>
                  <a:srgbClr val="F8C640"/>
                </a:solidFill>
              </a:rPr>
              <a:t>All refactorings were implemented on all systems</a:t>
            </a:r>
            <a:r>
              <a:rPr lang="en-GB" dirty="0"/>
              <a:t>. It will not be possible to compare two Greenability metrics from systems refactored in different ways.</a:t>
            </a:r>
          </a:p>
          <a:p>
            <a:pPr marL="304288">
              <a:lnSpc>
                <a:spcPct val="100000"/>
              </a:lnSpc>
              <a:spcAft>
                <a:spcPts val="1800"/>
              </a:spcAft>
            </a:pPr>
            <a:r>
              <a:rPr lang="en-GB" dirty="0"/>
              <a:t>Valid refactorings were implemented that are proven to </a:t>
            </a:r>
            <a:r>
              <a:rPr lang="en-GB" b="1" dirty="0">
                <a:solidFill>
                  <a:srgbClr val="F8C640"/>
                </a:solidFill>
              </a:rPr>
              <a:t>reduce energy consumption </a:t>
            </a:r>
            <a:endParaRPr lang="en-NL" b="1" dirty="0">
              <a:solidFill>
                <a:srgbClr val="F8C64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A56091-C0A1-4D1A-8FE5-D39BA86CE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E242BD21-9B61-2246-BCB1-4BE5E1BEBE1C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40FFB6-56FE-AA41-7659-2E618C8B1A38}"/>
              </a:ext>
            </a:extLst>
          </p:cNvPr>
          <p:cNvSpPr txBox="1"/>
          <p:nvPr/>
        </p:nvSpPr>
        <p:spPr>
          <a:xfrm>
            <a:off x="1824443" y="5331686"/>
            <a:ext cx="2178566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GB" sz="1600" dirty="0">
                <a:solidFill>
                  <a:schemeClr val="tx2"/>
                </a:solidFill>
              </a:rPr>
              <a:t>Repositories considered</a:t>
            </a:r>
            <a:endParaRPr lang="en-NL" sz="1600" dirty="0" err="1">
              <a:solidFill>
                <a:schemeClr val="tx2"/>
              </a:solidFill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6B0DD944-B605-3B56-FE34-C5726CEE62BC}"/>
              </a:ext>
            </a:extLst>
          </p:cNvPr>
          <p:cNvSpPr/>
          <p:nvPr/>
        </p:nvSpPr>
        <p:spPr>
          <a:xfrm>
            <a:off x="2799889" y="5172441"/>
            <a:ext cx="227674" cy="144867"/>
          </a:xfrm>
          <a:prstGeom prst="triangle">
            <a:avLst/>
          </a:prstGeom>
          <a:solidFill>
            <a:srgbClr val="1E3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2000" dirty="0" err="1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3A1C47-8C5B-B762-2996-7E97165FC9C2}"/>
              </a:ext>
            </a:extLst>
          </p:cNvPr>
          <p:cNvSpPr/>
          <p:nvPr/>
        </p:nvSpPr>
        <p:spPr>
          <a:xfrm>
            <a:off x="125989" y="3239429"/>
            <a:ext cx="5720345" cy="189571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81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D3EE81-A170-D7F2-2548-3C68844FE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068E18-B8C4-D80E-84DC-0414AD8B9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Selection Criteria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E9895-6C9C-2EB9-E3AA-7A54436D87FD}"/>
              </a:ext>
            </a:extLst>
          </p:cNvPr>
          <p:cNvSpPr txBox="1"/>
          <p:nvPr/>
        </p:nvSpPr>
        <p:spPr>
          <a:xfrm>
            <a:off x="7375138" y="5258430"/>
            <a:ext cx="1891372" cy="633443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GB" sz="1600" dirty="0">
                <a:solidFill>
                  <a:schemeClr val="tx2"/>
                </a:solidFill>
              </a:rPr>
              <a:t>Availability of </a:t>
            </a:r>
          </a:p>
          <a:p>
            <a:pPr algn="ctr">
              <a:lnSpc>
                <a:spcPct val="113000"/>
              </a:lnSpc>
            </a:pPr>
            <a:r>
              <a:rPr lang="en-GB" sz="1600" dirty="0">
                <a:solidFill>
                  <a:schemeClr val="tx2"/>
                </a:solidFill>
              </a:rPr>
              <a:t>Extensive Test Suites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2A3EDE55-1E7E-4665-FE26-DC70E369FF88}"/>
              </a:ext>
            </a:extLst>
          </p:cNvPr>
          <p:cNvSpPr/>
          <p:nvPr/>
        </p:nvSpPr>
        <p:spPr>
          <a:xfrm>
            <a:off x="8320824" y="5020347"/>
            <a:ext cx="227674" cy="144867"/>
          </a:xfrm>
          <a:prstGeom prst="triangle">
            <a:avLst/>
          </a:prstGeom>
          <a:solidFill>
            <a:srgbClr val="1E3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2000" dirty="0" err="1">
              <a:solidFill>
                <a:schemeClr val="bg1"/>
              </a:solidFill>
            </a:endParaRPr>
          </a:p>
        </p:txBody>
      </p:sp>
      <p:pic>
        <p:nvPicPr>
          <p:cNvPr id="8" name="Picture 7" descr="A table of numbers with text&#10;&#10;Description automatically generated">
            <a:extLst>
              <a:ext uri="{FF2B5EF4-FFF2-40B4-BE49-F238E27FC236}">
                <a16:creationId xmlns:a16="http://schemas.microsoft.com/office/drawing/2014/main" id="{AED820A7-E091-6061-10C1-0E64D6ED7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392" y="1914559"/>
            <a:ext cx="8281216" cy="30288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C534A-8546-3D53-158F-07957A2BF2D4}"/>
              </a:ext>
            </a:extLst>
          </p:cNvPr>
          <p:cNvSpPr txBox="1"/>
          <p:nvPr/>
        </p:nvSpPr>
        <p:spPr>
          <a:xfrm>
            <a:off x="6964523" y="1309732"/>
            <a:ext cx="1274344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GB" sz="1600" dirty="0">
                <a:solidFill>
                  <a:schemeClr val="tx2"/>
                </a:solidFill>
              </a:rPr>
              <a:t>Size Diversity</a:t>
            </a:r>
            <a:endParaRPr lang="en-NL" sz="1600" dirty="0" err="1">
              <a:solidFill>
                <a:schemeClr val="tx2"/>
              </a:solidFill>
            </a:endParaRP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4716653-8F16-FF4E-16B3-007EFE4B1FF2}"/>
              </a:ext>
            </a:extLst>
          </p:cNvPr>
          <p:cNvSpPr/>
          <p:nvPr/>
        </p:nvSpPr>
        <p:spPr>
          <a:xfrm rot="10800000">
            <a:off x="7487858" y="1668958"/>
            <a:ext cx="227674" cy="144867"/>
          </a:xfrm>
          <a:prstGeom prst="triangle">
            <a:avLst/>
          </a:prstGeom>
          <a:solidFill>
            <a:srgbClr val="1E3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2000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6DBA84-C660-0297-A273-48CB3DC0FCC9}"/>
              </a:ext>
            </a:extLst>
          </p:cNvPr>
          <p:cNvSpPr txBox="1"/>
          <p:nvPr/>
        </p:nvSpPr>
        <p:spPr>
          <a:xfrm>
            <a:off x="8836507" y="1288934"/>
            <a:ext cx="1333655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GB" sz="1600" dirty="0">
                <a:solidFill>
                  <a:schemeClr val="tx2"/>
                </a:solidFill>
              </a:rPr>
              <a:t>Test Coverage</a:t>
            </a:r>
            <a:endParaRPr lang="en-NL" sz="1600" dirty="0" err="1">
              <a:solidFill>
                <a:schemeClr val="tx2"/>
              </a:solidFill>
            </a:endParaRP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300E5CEC-1382-37A5-C0ED-A43445DFC802}"/>
              </a:ext>
            </a:extLst>
          </p:cNvPr>
          <p:cNvSpPr/>
          <p:nvPr/>
        </p:nvSpPr>
        <p:spPr>
          <a:xfrm rot="10800000">
            <a:off x="9389498" y="1668561"/>
            <a:ext cx="227674" cy="144867"/>
          </a:xfrm>
          <a:prstGeom prst="triangle">
            <a:avLst/>
          </a:prstGeom>
          <a:solidFill>
            <a:srgbClr val="1E3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2000" dirty="0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D1D925-2112-8DD1-BFA0-AEFF4B826783}"/>
              </a:ext>
            </a:extLst>
          </p:cNvPr>
          <p:cNvSpPr txBox="1"/>
          <p:nvPr/>
        </p:nvSpPr>
        <p:spPr>
          <a:xfrm>
            <a:off x="1719999" y="5258429"/>
            <a:ext cx="1899579" cy="633443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GB" sz="1600" dirty="0">
                <a:solidFill>
                  <a:schemeClr val="tx2"/>
                </a:solidFill>
              </a:rPr>
              <a:t>Variety of </a:t>
            </a:r>
          </a:p>
          <a:p>
            <a:pPr algn="ctr">
              <a:lnSpc>
                <a:spcPct val="113000"/>
              </a:lnSpc>
            </a:pPr>
            <a:r>
              <a:rPr lang="en-GB" sz="1600" dirty="0">
                <a:solidFill>
                  <a:schemeClr val="tx2"/>
                </a:solidFill>
              </a:rPr>
              <a:t>Application Domains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5D82D0FF-F546-A8E1-BE52-4D56FB41FFD4}"/>
              </a:ext>
            </a:extLst>
          </p:cNvPr>
          <p:cNvSpPr/>
          <p:nvPr/>
        </p:nvSpPr>
        <p:spPr>
          <a:xfrm>
            <a:off x="2555952" y="5096318"/>
            <a:ext cx="227674" cy="144867"/>
          </a:xfrm>
          <a:prstGeom prst="triangle">
            <a:avLst/>
          </a:prstGeom>
          <a:solidFill>
            <a:srgbClr val="1E3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2000" dirty="0" err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CB0B59-BA9D-E8A3-3A0B-E2E7FEB16897}"/>
              </a:ext>
            </a:extLst>
          </p:cNvPr>
          <p:cNvSpPr txBox="1"/>
          <p:nvPr/>
        </p:nvSpPr>
        <p:spPr>
          <a:xfrm>
            <a:off x="840381" y="6130898"/>
            <a:ext cx="10905286" cy="464294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GB" sz="1050" dirty="0">
                <a:solidFill>
                  <a:schemeClr val="tx2"/>
                </a:solidFill>
              </a:rPr>
              <a:t>Source: C. </a:t>
            </a:r>
            <a:r>
              <a:rPr lang="en-GB" sz="1050" dirty="0" err="1">
                <a:solidFill>
                  <a:schemeClr val="tx2"/>
                </a:solidFill>
              </a:rPr>
              <a:t>Sahin</a:t>
            </a:r>
            <a:r>
              <a:rPr lang="en-GB" sz="1050" dirty="0">
                <a:solidFill>
                  <a:schemeClr val="tx2"/>
                </a:solidFill>
              </a:rPr>
              <a:t>, L. L. Pollock, and J. A. Clause, “How do code refactorings affect energy usage?” In International Symposium on Empirical Software Engineering and Measurement, 2014. [Online]. Available: https:// </a:t>
            </a:r>
            <a:r>
              <a:rPr lang="en-GB" sz="1050" dirty="0" err="1">
                <a:solidFill>
                  <a:schemeClr val="tx2"/>
                </a:solidFill>
              </a:rPr>
              <a:t>api.semanticscholar.org</a:t>
            </a:r>
            <a:r>
              <a:rPr lang="en-GB" sz="1050" dirty="0">
                <a:solidFill>
                  <a:schemeClr val="tx2"/>
                </a:solidFill>
              </a:rPr>
              <a:t>/CorpusID:14237840.</a:t>
            </a:r>
            <a:endParaRPr lang="en-NL" sz="105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361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7F4C823-C1FC-BB79-06AB-928246BE8B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216692"/>
          </a:xfrm>
        </p:spPr>
        <p:txBody>
          <a:bodyPr/>
          <a:lstStyle/>
          <a:p>
            <a:r>
              <a:rPr lang="en-GB" dirty="0"/>
              <a:t>Validation</a:t>
            </a:r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29ACDF-271A-D4FB-C060-CC32CAA5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67" y="391823"/>
            <a:ext cx="9810000" cy="282819"/>
          </a:xfrm>
        </p:spPr>
        <p:txBody>
          <a:bodyPr wrap="square" anchor="t">
            <a:normAutofit/>
          </a:bodyPr>
          <a:lstStyle/>
          <a:p>
            <a:r>
              <a:rPr lang="en-NL" dirty="0"/>
              <a:t>Refactoring Selection Criteria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9514F-FF64-8710-0AED-7BFB64CAA9E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35081" y="1796583"/>
            <a:ext cx="3669417" cy="3264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6 Refactorings: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Convert Local Variable to Field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Extract Local Variable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Extract Method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Introduce Indirection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Inline Method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Introduce Parameter Object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1BCA4F-F436-9416-86C9-E9DFEAF4346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45667" y="1796583"/>
            <a:ext cx="5421313" cy="4520404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F8C640"/>
                </a:solidFill>
              </a:rPr>
              <a:t>Commonly used</a:t>
            </a:r>
            <a:r>
              <a:rPr lang="en-GB" dirty="0">
                <a:solidFill>
                  <a:srgbClr val="F8C640"/>
                </a:solidFill>
              </a:rPr>
              <a:t> </a:t>
            </a:r>
            <a:r>
              <a:rPr lang="en-GB" dirty="0"/>
              <a:t>by developers (Eclipse Usage Data Collector)</a:t>
            </a:r>
          </a:p>
          <a:p>
            <a:r>
              <a:rPr lang="en-GB" b="1" dirty="0">
                <a:solidFill>
                  <a:srgbClr val="F8C640"/>
                </a:solidFill>
              </a:rPr>
              <a:t>Structural Changes </a:t>
            </a:r>
            <a:r>
              <a:rPr lang="en-GB" dirty="0"/>
              <a:t>reflected in the application’s compiled bytecode (e.g. renaming variables or methods were excluded)</a:t>
            </a:r>
          </a:p>
          <a:p>
            <a:r>
              <a:rPr lang="en-GB" b="1" dirty="0">
                <a:solidFill>
                  <a:srgbClr val="F8C640"/>
                </a:solidFill>
              </a:rPr>
              <a:t>Applicable to all systems </a:t>
            </a:r>
            <a:r>
              <a:rPr lang="en-GB" dirty="0"/>
              <a:t>such that they contain locations where </a:t>
            </a:r>
            <a:r>
              <a:rPr lang="en-GB" b="1" dirty="0">
                <a:solidFill>
                  <a:srgbClr val="F8C640"/>
                </a:solidFill>
              </a:rPr>
              <a:t>preconditions</a:t>
            </a:r>
            <a:r>
              <a:rPr lang="en-GB" dirty="0"/>
              <a:t> for applying refactorings are met</a:t>
            </a:r>
          </a:p>
          <a:p>
            <a:r>
              <a:rPr lang="en-GB" b="1" dirty="0">
                <a:solidFill>
                  <a:srgbClr val="F8C640"/>
                </a:solidFill>
              </a:rPr>
              <a:t>Provides Multiple Data Points </a:t>
            </a:r>
            <a:r>
              <a:rPr lang="en-GB" dirty="0"/>
              <a:t>(e.g. refactorings that could only be applied in very specific circumstances were excluded)</a:t>
            </a:r>
            <a:endParaRPr lang="en-N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E0A46F-72BF-B78A-644A-09EE9D949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E242BD21-9B61-2246-BCB1-4BE5E1BEBE1C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3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3B867-F03B-1539-B312-2353C4A77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3D787-E8AB-C6D5-DAD5-DD609FBCE0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Validation</a:t>
            </a:r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470244-BD40-88B0-A554-69BC9085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endParaRPr lang="en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9961BA-7655-96B8-29B9-87AB0EC403D0}"/>
              </a:ext>
            </a:extLst>
          </p:cNvPr>
          <p:cNvSpPr/>
          <p:nvPr/>
        </p:nvSpPr>
        <p:spPr>
          <a:xfrm>
            <a:off x="9434955" y="3256570"/>
            <a:ext cx="2310712" cy="1024513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Spearman Correlation Analysis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3CCA4-9F1E-F37C-E4CD-51EFCBBD235E}"/>
              </a:ext>
            </a:extLst>
          </p:cNvPr>
          <p:cNvSpPr/>
          <p:nvPr/>
        </p:nvSpPr>
        <p:spPr>
          <a:xfrm>
            <a:off x="523342" y="1887537"/>
            <a:ext cx="2310711" cy="102451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Original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Source Code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1ABDB5-2C9C-6560-ED43-463F712191EA}"/>
              </a:ext>
            </a:extLst>
          </p:cNvPr>
          <p:cNvSpPr/>
          <p:nvPr/>
        </p:nvSpPr>
        <p:spPr>
          <a:xfrm>
            <a:off x="523342" y="4594136"/>
            <a:ext cx="2310711" cy="102451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Refactored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Source Code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55AD60-DC46-ABD0-EEF9-6A73B586A57D}"/>
              </a:ext>
            </a:extLst>
          </p:cNvPr>
          <p:cNvSpPr/>
          <p:nvPr/>
        </p:nvSpPr>
        <p:spPr>
          <a:xfrm>
            <a:off x="6312768" y="1887537"/>
            <a:ext cx="2310712" cy="102451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Greenability Metric Measurements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1E9340-57E2-E39B-AB5B-83048CB89C74}"/>
              </a:ext>
            </a:extLst>
          </p:cNvPr>
          <p:cNvSpPr/>
          <p:nvPr/>
        </p:nvSpPr>
        <p:spPr>
          <a:xfrm>
            <a:off x="6307370" y="4594136"/>
            <a:ext cx="2310711" cy="102451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Churn Measurements (LOC Changed)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22FB8BC6-037C-C516-D6BE-4EF8781B1E25}"/>
              </a:ext>
            </a:extLst>
          </p:cNvPr>
          <p:cNvSpPr/>
          <p:nvPr/>
        </p:nvSpPr>
        <p:spPr>
          <a:xfrm rot="2700000">
            <a:off x="2877138" y="3127095"/>
            <a:ext cx="589474" cy="277535"/>
          </a:xfrm>
          <a:prstGeom prst="rightArrow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AF907718-E95C-3F87-654C-2E7EBA5B8B8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1722" y="3429000"/>
            <a:ext cx="1733507" cy="967113"/>
          </a:xfrm>
          <a:prstGeom prst="rect">
            <a:avLst/>
          </a:prstGeom>
        </p:spPr>
      </p:pic>
      <p:sp>
        <p:nvSpPr>
          <p:cNvPr id="77" name="Right Arrow 76">
            <a:extLst>
              <a:ext uri="{FF2B5EF4-FFF2-40B4-BE49-F238E27FC236}">
                <a16:creationId xmlns:a16="http://schemas.microsoft.com/office/drawing/2014/main" id="{012ABA65-1658-228A-8998-52D5FD82B300}"/>
              </a:ext>
            </a:extLst>
          </p:cNvPr>
          <p:cNvSpPr/>
          <p:nvPr/>
        </p:nvSpPr>
        <p:spPr>
          <a:xfrm rot="2700000">
            <a:off x="5548876" y="4257346"/>
            <a:ext cx="589474" cy="277535"/>
          </a:xfrm>
          <a:prstGeom prst="rightArrow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E2DAD889-B6DC-289A-EB53-9B477D0E46D7}"/>
              </a:ext>
            </a:extLst>
          </p:cNvPr>
          <p:cNvSpPr/>
          <p:nvPr/>
        </p:nvSpPr>
        <p:spPr>
          <a:xfrm rot="-2700000">
            <a:off x="2874261" y="4257347"/>
            <a:ext cx="589474" cy="277535"/>
          </a:xfrm>
          <a:prstGeom prst="rightArrow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96709CB7-F69C-2ED7-86BC-20B2ED2B8ED3}"/>
              </a:ext>
            </a:extLst>
          </p:cNvPr>
          <p:cNvSpPr/>
          <p:nvPr/>
        </p:nvSpPr>
        <p:spPr>
          <a:xfrm rot="-2700000">
            <a:off x="5548876" y="3079817"/>
            <a:ext cx="589474" cy="277535"/>
          </a:xfrm>
          <a:prstGeom prst="rightArrow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993231BF-6C02-7FC3-2361-3AF37BE66F10}"/>
              </a:ext>
            </a:extLst>
          </p:cNvPr>
          <p:cNvSpPr/>
          <p:nvPr/>
        </p:nvSpPr>
        <p:spPr>
          <a:xfrm rot="2700000">
            <a:off x="8725387" y="3127096"/>
            <a:ext cx="589474" cy="277535"/>
          </a:xfrm>
          <a:prstGeom prst="rightArrow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32AEB8D2-7A5D-FBCC-231F-D46838E00947}"/>
              </a:ext>
            </a:extLst>
          </p:cNvPr>
          <p:cNvSpPr/>
          <p:nvPr/>
        </p:nvSpPr>
        <p:spPr>
          <a:xfrm rot="-2700000">
            <a:off x="8722510" y="4257348"/>
            <a:ext cx="589474" cy="277535"/>
          </a:xfrm>
          <a:prstGeom prst="rightArrow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3FA10D-2424-D7C5-EE8B-0744D197978F}"/>
              </a:ext>
            </a:extLst>
          </p:cNvPr>
          <p:cNvSpPr/>
          <p:nvPr/>
        </p:nvSpPr>
        <p:spPr>
          <a:xfrm>
            <a:off x="5829300" y="1567543"/>
            <a:ext cx="3216729" cy="4408714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550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EE116-1DA1-2FA0-A1E4-5F4A071ED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E242BD21-9B61-2246-BCB1-4BE5E1BEBE1C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E2BFC95-93F5-F4D1-9EEB-E79AB372E8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216692"/>
          </a:xfrm>
        </p:spPr>
        <p:txBody>
          <a:bodyPr/>
          <a:lstStyle/>
          <a:p>
            <a:r>
              <a:rPr lang="en-GB" dirty="0"/>
              <a:t>Validation</a:t>
            </a:r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AC1A0A-626E-4696-A5A5-FFBD65BA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67" y="391823"/>
            <a:ext cx="9810000" cy="282819"/>
          </a:xfrm>
        </p:spPr>
        <p:txBody>
          <a:bodyPr wrap="square" anchor="t">
            <a:normAutofit/>
          </a:bodyPr>
          <a:lstStyle/>
          <a:p>
            <a:r>
              <a:rPr lang="en-NL" dirty="0"/>
              <a:t>Greenability Metric Measurements</a:t>
            </a:r>
          </a:p>
        </p:txBody>
      </p:sp>
      <p:pic>
        <p:nvPicPr>
          <p:cNvPr id="8" name="Picture 7" descr="A table of numbers with text&#10;&#10;Description automatically generated">
            <a:extLst>
              <a:ext uri="{FF2B5EF4-FFF2-40B4-BE49-F238E27FC236}">
                <a16:creationId xmlns:a16="http://schemas.microsoft.com/office/drawing/2014/main" id="{D1A1AAF6-454A-2D23-8A24-5A6799C27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08" y="1705211"/>
            <a:ext cx="5954583" cy="4555256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AE7DCF-C29B-E724-0EC2-9FDB780C2E95}"/>
              </a:ext>
            </a:extLst>
          </p:cNvPr>
          <p:cNvSpPr txBox="1"/>
          <p:nvPr/>
        </p:nvSpPr>
        <p:spPr>
          <a:xfrm>
            <a:off x="7098013" y="1238925"/>
            <a:ext cx="873144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600" b="1" dirty="0">
                <a:solidFill>
                  <a:schemeClr val="bg1"/>
                </a:solidFill>
              </a:rPr>
              <a:t>Systems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6DC0E-DF22-45A5-F8DC-4F7C45D4D4C8}"/>
              </a:ext>
            </a:extLst>
          </p:cNvPr>
          <p:cNvSpPr txBox="1"/>
          <p:nvPr/>
        </p:nvSpPr>
        <p:spPr>
          <a:xfrm rot="16200000">
            <a:off x="2256685" y="3805226"/>
            <a:ext cx="826208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600" b="1" dirty="0">
                <a:solidFill>
                  <a:schemeClr val="bg1"/>
                </a:solidFill>
              </a:rPr>
              <a:t>Metrics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2D9EC3D6-9AFA-9DA2-BA6C-CB4DC9D70BD4}"/>
              </a:ext>
            </a:extLst>
          </p:cNvPr>
          <p:cNvSpPr/>
          <p:nvPr/>
        </p:nvSpPr>
        <p:spPr>
          <a:xfrm rot="16200000">
            <a:off x="9158327" y="4209672"/>
            <a:ext cx="227674" cy="1448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2000" dirty="0" err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04F1D7-1773-0143-529D-DA70A82C9D2C}"/>
              </a:ext>
            </a:extLst>
          </p:cNvPr>
          <p:cNvSpPr txBox="1"/>
          <p:nvPr/>
        </p:nvSpPr>
        <p:spPr>
          <a:xfrm>
            <a:off x="9344597" y="3931560"/>
            <a:ext cx="1403351" cy="701089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b="1" dirty="0">
                <a:solidFill>
                  <a:schemeClr val="bg1"/>
                </a:solidFill>
              </a:rPr>
              <a:t>Sigrid 5 star </a:t>
            </a:r>
          </a:p>
          <a:p>
            <a:pPr algn="ctr">
              <a:lnSpc>
                <a:spcPct val="113000"/>
              </a:lnSpc>
            </a:pPr>
            <a:r>
              <a:rPr lang="en-US" b="1" dirty="0">
                <a:solidFill>
                  <a:schemeClr val="bg1"/>
                </a:solidFill>
              </a:rPr>
              <a:t>Scale Rating</a:t>
            </a:r>
          </a:p>
        </p:txBody>
      </p:sp>
    </p:spTree>
    <p:extLst>
      <p:ext uri="{BB962C8B-B14F-4D97-AF65-F5344CB8AC3E}">
        <p14:creationId xmlns:p14="http://schemas.microsoft.com/office/powerpoint/2010/main" val="3878307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EE116-1DA1-2FA0-A1E4-5F4A071ED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E242BD21-9B61-2246-BCB1-4BE5E1BEBE1C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E2BFC95-93F5-F4D1-9EEB-E79AB372E8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216692"/>
          </a:xfrm>
        </p:spPr>
        <p:txBody>
          <a:bodyPr/>
          <a:lstStyle/>
          <a:p>
            <a:r>
              <a:rPr lang="en-GB" dirty="0"/>
              <a:t>Validation</a:t>
            </a:r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AC1A0A-626E-4696-A5A5-FFBD65BA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67" y="391823"/>
            <a:ext cx="9810000" cy="282819"/>
          </a:xfrm>
        </p:spPr>
        <p:txBody>
          <a:bodyPr wrap="square" anchor="t">
            <a:normAutofit/>
          </a:bodyPr>
          <a:lstStyle/>
          <a:p>
            <a:r>
              <a:rPr lang="en-NL" dirty="0"/>
              <a:t>Effort Measurements</a:t>
            </a:r>
          </a:p>
        </p:txBody>
      </p:sp>
      <p:pic>
        <p:nvPicPr>
          <p:cNvPr id="6" name="Picture 5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37CFAA6-6567-FC75-1B1B-3A3007512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2026003"/>
            <a:ext cx="7772400" cy="2870670"/>
          </a:xfrm>
          <a:prstGeom prst="rect">
            <a:avLst/>
          </a:prstGeom>
        </p:spPr>
      </p:pic>
      <p:sp>
        <p:nvSpPr>
          <p:cNvPr id="7" name="Triangle 6">
            <a:extLst>
              <a:ext uri="{FF2B5EF4-FFF2-40B4-BE49-F238E27FC236}">
                <a16:creationId xmlns:a16="http://schemas.microsoft.com/office/drawing/2014/main" id="{090543BB-E2B9-B21B-C3AB-D0A96A2F574B}"/>
              </a:ext>
            </a:extLst>
          </p:cNvPr>
          <p:cNvSpPr/>
          <p:nvPr/>
        </p:nvSpPr>
        <p:spPr>
          <a:xfrm>
            <a:off x="5982162" y="5185346"/>
            <a:ext cx="227674" cy="1448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2000" dirty="0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40FCF-08E4-A7DA-33BD-CCC9EFE89B09}"/>
              </a:ext>
            </a:extLst>
          </p:cNvPr>
          <p:cNvSpPr txBox="1"/>
          <p:nvPr/>
        </p:nvSpPr>
        <p:spPr>
          <a:xfrm>
            <a:off x="4164004" y="5357116"/>
            <a:ext cx="4091664" cy="38805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b="1" dirty="0">
                <a:solidFill>
                  <a:schemeClr val="bg1"/>
                </a:solidFill>
              </a:rPr>
              <a:t>Effort = LOC changed (in Person Months)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AF1603-7E37-3CE8-1D5E-BCA7BB1ADF50}"/>
              </a:ext>
            </a:extLst>
          </p:cNvPr>
          <p:cNvSpPr txBox="1"/>
          <p:nvPr/>
        </p:nvSpPr>
        <p:spPr>
          <a:xfrm rot="16200000">
            <a:off x="1437892" y="3283725"/>
            <a:ext cx="873144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600" b="1" dirty="0">
                <a:solidFill>
                  <a:schemeClr val="bg1"/>
                </a:solidFill>
              </a:rPr>
              <a:t>Systems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46727-8563-5D07-209E-F159270A2AD5}"/>
              </a:ext>
            </a:extLst>
          </p:cNvPr>
          <p:cNvSpPr txBox="1"/>
          <p:nvPr/>
        </p:nvSpPr>
        <p:spPr>
          <a:xfrm>
            <a:off x="5476300" y="1526441"/>
            <a:ext cx="1239398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600" b="1" dirty="0">
                <a:solidFill>
                  <a:schemeClr val="bg1"/>
                </a:solidFill>
              </a:rPr>
              <a:t>Refactorings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F0762A-98F8-1172-2EEF-186325561407}"/>
              </a:ext>
            </a:extLst>
          </p:cNvPr>
          <p:cNvSpPr/>
          <p:nvPr/>
        </p:nvSpPr>
        <p:spPr>
          <a:xfrm>
            <a:off x="6574420" y="4495312"/>
            <a:ext cx="520861" cy="515309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8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EE116-1DA1-2FA0-A1E4-5F4A071ED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E242BD21-9B61-2246-BCB1-4BE5E1BEBE1C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E2BFC95-93F5-F4D1-9EEB-E79AB372E8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216692"/>
          </a:xfrm>
        </p:spPr>
        <p:txBody>
          <a:bodyPr/>
          <a:lstStyle/>
          <a:p>
            <a:r>
              <a:rPr lang="en-GB" dirty="0"/>
              <a:t>Validation</a:t>
            </a:r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AC1A0A-626E-4696-A5A5-FFBD65BA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67" y="391823"/>
            <a:ext cx="9810000" cy="282819"/>
          </a:xfrm>
        </p:spPr>
        <p:txBody>
          <a:bodyPr wrap="square" anchor="t">
            <a:normAutofit/>
          </a:bodyPr>
          <a:lstStyle/>
          <a:p>
            <a:r>
              <a:rPr lang="en-NL" dirty="0"/>
              <a:t>Effort per Refactoring per Metric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9A3FF9-F5A6-558E-5823-14599165F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658033"/>
              </p:ext>
            </p:extLst>
          </p:nvPr>
        </p:nvGraphicFramePr>
        <p:xfrm>
          <a:off x="2551269" y="1952064"/>
          <a:ext cx="2395626" cy="1476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542">
                  <a:extLst>
                    <a:ext uri="{9D8B030D-6E8A-4147-A177-3AD203B41FA5}">
                      <a16:colId xmlns:a16="http://schemas.microsoft.com/office/drawing/2014/main" val="2362842622"/>
                    </a:ext>
                  </a:extLst>
                </a:gridCol>
                <a:gridCol w="798542">
                  <a:extLst>
                    <a:ext uri="{9D8B030D-6E8A-4147-A177-3AD203B41FA5}">
                      <a16:colId xmlns:a16="http://schemas.microsoft.com/office/drawing/2014/main" val="2009803613"/>
                    </a:ext>
                  </a:extLst>
                </a:gridCol>
                <a:gridCol w="798542">
                  <a:extLst>
                    <a:ext uri="{9D8B030D-6E8A-4147-A177-3AD203B41FA5}">
                      <a16:colId xmlns:a16="http://schemas.microsoft.com/office/drawing/2014/main" val="2966341582"/>
                    </a:ext>
                  </a:extLst>
                </a:gridCol>
              </a:tblGrid>
              <a:tr h="492312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62840"/>
                  </a:ext>
                </a:extLst>
              </a:tr>
              <a:tr h="492312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082462"/>
                  </a:ext>
                </a:extLst>
              </a:tr>
              <a:tr h="492312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03488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2AE4FD3-1B65-BF0E-06A1-ED9A0B6CF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912475"/>
              </p:ext>
            </p:extLst>
          </p:nvPr>
        </p:nvGraphicFramePr>
        <p:xfrm>
          <a:off x="2551269" y="4459168"/>
          <a:ext cx="2395626" cy="1476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542">
                  <a:extLst>
                    <a:ext uri="{9D8B030D-6E8A-4147-A177-3AD203B41FA5}">
                      <a16:colId xmlns:a16="http://schemas.microsoft.com/office/drawing/2014/main" val="2362842622"/>
                    </a:ext>
                  </a:extLst>
                </a:gridCol>
                <a:gridCol w="798542">
                  <a:extLst>
                    <a:ext uri="{9D8B030D-6E8A-4147-A177-3AD203B41FA5}">
                      <a16:colId xmlns:a16="http://schemas.microsoft.com/office/drawing/2014/main" val="2009803613"/>
                    </a:ext>
                  </a:extLst>
                </a:gridCol>
                <a:gridCol w="798542">
                  <a:extLst>
                    <a:ext uri="{9D8B030D-6E8A-4147-A177-3AD203B41FA5}">
                      <a16:colId xmlns:a16="http://schemas.microsoft.com/office/drawing/2014/main" val="2966341582"/>
                    </a:ext>
                  </a:extLst>
                </a:gridCol>
              </a:tblGrid>
              <a:tr h="492312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62840"/>
                  </a:ext>
                </a:extLst>
              </a:tr>
              <a:tr h="492312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082462"/>
                  </a:ext>
                </a:extLst>
              </a:tr>
              <a:tr h="492312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03488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B8D20D-C2BF-8F61-B20F-1A9EDAA2A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759155"/>
              </p:ext>
            </p:extLst>
          </p:nvPr>
        </p:nvGraphicFramePr>
        <p:xfrm>
          <a:off x="7081414" y="3170014"/>
          <a:ext cx="2395626" cy="14769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8542">
                  <a:extLst>
                    <a:ext uri="{9D8B030D-6E8A-4147-A177-3AD203B41FA5}">
                      <a16:colId xmlns:a16="http://schemas.microsoft.com/office/drawing/2014/main" val="2362842622"/>
                    </a:ext>
                  </a:extLst>
                </a:gridCol>
                <a:gridCol w="798542">
                  <a:extLst>
                    <a:ext uri="{9D8B030D-6E8A-4147-A177-3AD203B41FA5}">
                      <a16:colId xmlns:a16="http://schemas.microsoft.com/office/drawing/2014/main" val="2009803613"/>
                    </a:ext>
                  </a:extLst>
                </a:gridCol>
                <a:gridCol w="798542">
                  <a:extLst>
                    <a:ext uri="{9D8B030D-6E8A-4147-A177-3AD203B41FA5}">
                      <a16:colId xmlns:a16="http://schemas.microsoft.com/office/drawing/2014/main" val="2966341582"/>
                    </a:ext>
                  </a:extLst>
                </a:gridCol>
              </a:tblGrid>
              <a:tr h="492312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62840"/>
                  </a:ext>
                </a:extLst>
              </a:tr>
              <a:tr h="492312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082462"/>
                  </a:ext>
                </a:extLst>
              </a:tr>
              <a:tr h="492312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03488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EB8C9F1-C5A4-C880-58A8-82EF4194C51F}"/>
              </a:ext>
            </a:extLst>
          </p:cNvPr>
          <p:cNvSpPr txBox="1"/>
          <p:nvPr/>
        </p:nvSpPr>
        <p:spPr>
          <a:xfrm>
            <a:off x="3320492" y="1527197"/>
            <a:ext cx="873144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600" b="1" dirty="0">
                <a:solidFill>
                  <a:schemeClr val="bg1"/>
                </a:solidFill>
              </a:rPr>
              <a:t>Systems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A88B0D-92C0-0E63-E1F3-E2A2EF046175}"/>
              </a:ext>
            </a:extLst>
          </p:cNvPr>
          <p:cNvSpPr txBox="1"/>
          <p:nvPr/>
        </p:nvSpPr>
        <p:spPr>
          <a:xfrm rot="16200000">
            <a:off x="1843281" y="2555830"/>
            <a:ext cx="826208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600" b="1" dirty="0">
                <a:solidFill>
                  <a:srgbClr val="F8C640"/>
                </a:solidFill>
              </a:rPr>
              <a:t>Metrics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51CF07-A23F-5330-7664-6B38B38605AD}"/>
              </a:ext>
            </a:extLst>
          </p:cNvPr>
          <p:cNvSpPr txBox="1"/>
          <p:nvPr/>
        </p:nvSpPr>
        <p:spPr>
          <a:xfrm rot="16200000">
            <a:off x="1836276" y="5172423"/>
            <a:ext cx="873144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600" b="1" dirty="0">
                <a:solidFill>
                  <a:schemeClr val="bg1"/>
                </a:solidFill>
              </a:rPr>
              <a:t>Systems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7C312-14BF-24A0-60FC-3C146857B2E5}"/>
              </a:ext>
            </a:extLst>
          </p:cNvPr>
          <p:cNvSpPr txBox="1"/>
          <p:nvPr/>
        </p:nvSpPr>
        <p:spPr>
          <a:xfrm>
            <a:off x="3129383" y="4103943"/>
            <a:ext cx="1239398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600" b="1" dirty="0">
                <a:solidFill>
                  <a:srgbClr val="F8C640"/>
                </a:solidFill>
              </a:rPr>
              <a:t>Refactorings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672320-4775-D93A-C091-276547A07186}"/>
              </a:ext>
            </a:extLst>
          </p:cNvPr>
          <p:cNvSpPr txBox="1"/>
          <p:nvPr/>
        </p:nvSpPr>
        <p:spPr>
          <a:xfrm>
            <a:off x="7659528" y="2742800"/>
            <a:ext cx="1239398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600" b="1" dirty="0">
                <a:solidFill>
                  <a:srgbClr val="F8C640"/>
                </a:solidFill>
              </a:rPr>
              <a:t>Refactorings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A542EB-8A19-A64E-56E7-DC505F26CD8C}"/>
              </a:ext>
            </a:extLst>
          </p:cNvPr>
          <p:cNvSpPr txBox="1"/>
          <p:nvPr/>
        </p:nvSpPr>
        <p:spPr>
          <a:xfrm rot="16200000">
            <a:off x="6357863" y="3860754"/>
            <a:ext cx="826208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600" b="1" dirty="0">
                <a:solidFill>
                  <a:srgbClr val="F8C640"/>
                </a:solidFill>
              </a:rPr>
              <a:t>Metrics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F3D2EB6-B2B9-8979-39D6-A80434248ED7}"/>
              </a:ext>
            </a:extLst>
          </p:cNvPr>
          <p:cNvSpPr/>
          <p:nvPr/>
        </p:nvSpPr>
        <p:spPr>
          <a:xfrm rot="2700000">
            <a:off x="5428922" y="3179961"/>
            <a:ext cx="589474" cy="277535"/>
          </a:xfrm>
          <a:prstGeom prst="rightArrow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63B5686-BA5A-DC5C-A987-33D5B384E3B9}"/>
              </a:ext>
            </a:extLst>
          </p:cNvPr>
          <p:cNvSpPr/>
          <p:nvPr/>
        </p:nvSpPr>
        <p:spPr>
          <a:xfrm rot="-2700000">
            <a:off x="5426045" y="4310213"/>
            <a:ext cx="589474" cy="277535"/>
          </a:xfrm>
          <a:prstGeom prst="rightArrow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815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EE116-1DA1-2FA0-A1E4-5F4A071ED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E242BD21-9B61-2246-BCB1-4BE5E1BEBE1C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E2BFC95-93F5-F4D1-9EEB-E79AB372E8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216692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Validation</a:t>
            </a:r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AC1A0A-626E-4696-A5A5-FFBD65BA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67" y="391823"/>
            <a:ext cx="9810000" cy="282819"/>
          </a:xfrm>
        </p:spPr>
        <p:txBody>
          <a:bodyPr wrap="square" anchor="t">
            <a:normAutofit/>
          </a:bodyPr>
          <a:lstStyle/>
          <a:p>
            <a:r>
              <a:rPr lang="en-NL" dirty="0"/>
              <a:t>Effort per Refactoring per Metric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E6DEC0D0-C378-1DB7-B7F6-00DD0488F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6" b="4290"/>
          <a:stretch/>
        </p:blipFill>
        <p:spPr>
          <a:xfrm>
            <a:off x="2934269" y="931116"/>
            <a:ext cx="5701306" cy="5377008"/>
          </a:xfrm>
          <a:prstGeom prst="rect">
            <a:avLst/>
          </a:prstGeom>
          <a:noFill/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B6923291-5143-1E98-2B05-1B63DA42916E}"/>
              </a:ext>
            </a:extLst>
          </p:cNvPr>
          <p:cNvSpPr/>
          <p:nvPr/>
        </p:nvSpPr>
        <p:spPr>
          <a:xfrm rot="16200000">
            <a:off x="8470514" y="3630784"/>
            <a:ext cx="227674" cy="144867"/>
          </a:xfrm>
          <a:prstGeom prst="triangle">
            <a:avLst/>
          </a:prstGeom>
          <a:solidFill>
            <a:srgbClr val="1E3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2000" dirty="0" err="1">
              <a:solidFill>
                <a:srgbClr val="1E354B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29DB2D-8ABE-D093-3EBD-16E4ECD91900}"/>
              </a:ext>
            </a:extLst>
          </p:cNvPr>
          <p:cNvSpPr txBox="1"/>
          <p:nvPr/>
        </p:nvSpPr>
        <p:spPr>
          <a:xfrm>
            <a:off x="8718631" y="3509189"/>
            <a:ext cx="2230082" cy="1327158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b="1" dirty="0">
                <a:solidFill>
                  <a:srgbClr val="1E354B"/>
                </a:solidFill>
              </a:rPr>
              <a:t>Negative Correlation:</a:t>
            </a:r>
          </a:p>
          <a:p>
            <a:pPr algn="ctr">
              <a:lnSpc>
                <a:spcPct val="113000"/>
              </a:lnSpc>
            </a:pPr>
            <a:r>
              <a:rPr lang="en-US" b="1" dirty="0">
                <a:solidFill>
                  <a:srgbClr val="1E354B"/>
                </a:solidFill>
              </a:rPr>
              <a:t>Higher Metric Score</a:t>
            </a:r>
          </a:p>
          <a:p>
            <a:pPr algn="ctr">
              <a:lnSpc>
                <a:spcPct val="113000"/>
              </a:lnSpc>
            </a:pPr>
            <a:r>
              <a:rPr lang="en-US" b="1" dirty="0">
                <a:solidFill>
                  <a:srgbClr val="1E354B"/>
                </a:solidFill>
              </a:rPr>
              <a:t>=</a:t>
            </a:r>
          </a:p>
          <a:p>
            <a:pPr algn="ctr">
              <a:lnSpc>
                <a:spcPct val="113000"/>
              </a:lnSpc>
            </a:pPr>
            <a:r>
              <a:rPr lang="en-US" b="1" dirty="0">
                <a:solidFill>
                  <a:srgbClr val="1E354B"/>
                </a:solidFill>
              </a:rPr>
              <a:t>Less Effort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003968-BB10-A54A-0452-56FDB7019329}"/>
              </a:ext>
            </a:extLst>
          </p:cNvPr>
          <p:cNvSpPr txBox="1"/>
          <p:nvPr/>
        </p:nvSpPr>
        <p:spPr>
          <a:xfrm>
            <a:off x="1637101" y="3221779"/>
            <a:ext cx="1141678" cy="38805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b="1" dirty="0">
                <a:solidFill>
                  <a:srgbClr val="1E354B"/>
                </a:solidFill>
              </a:rPr>
              <a:t>Metrics</a:t>
            </a: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9EA544EA-6192-E700-6183-E6ECA38CC0BA}"/>
              </a:ext>
            </a:extLst>
          </p:cNvPr>
          <p:cNvSpPr/>
          <p:nvPr/>
        </p:nvSpPr>
        <p:spPr>
          <a:xfrm rot="5400000">
            <a:off x="2664942" y="3356567"/>
            <a:ext cx="227674" cy="144867"/>
          </a:xfrm>
          <a:prstGeom prst="triangle">
            <a:avLst/>
          </a:prstGeom>
          <a:solidFill>
            <a:srgbClr val="1E3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2000" dirty="0" err="1">
              <a:solidFill>
                <a:srgbClr val="1E354B"/>
              </a:solidFill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CF836772-3794-F1E3-5AE3-B86F34C43604}"/>
              </a:ext>
            </a:extLst>
          </p:cNvPr>
          <p:cNvSpPr/>
          <p:nvPr/>
        </p:nvSpPr>
        <p:spPr>
          <a:xfrm rot="16200000">
            <a:off x="7499662" y="5660424"/>
            <a:ext cx="227674" cy="144867"/>
          </a:xfrm>
          <a:prstGeom prst="triangle">
            <a:avLst/>
          </a:prstGeom>
          <a:solidFill>
            <a:srgbClr val="1E3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2000" dirty="0" err="1">
              <a:solidFill>
                <a:srgbClr val="1E354B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9F41DC-BD40-6D12-BF09-3A0B3EABF926}"/>
              </a:ext>
            </a:extLst>
          </p:cNvPr>
          <p:cNvSpPr txBox="1"/>
          <p:nvPr/>
        </p:nvSpPr>
        <p:spPr>
          <a:xfrm>
            <a:off x="7759045" y="5538829"/>
            <a:ext cx="2230082" cy="38805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b="1" dirty="0">
                <a:solidFill>
                  <a:srgbClr val="1E354B"/>
                </a:solidFill>
              </a:rPr>
              <a:t>Effort per Refactoring</a:t>
            </a:r>
          </a:p>
        </p:txBody>
      </p:sp>
    </p:spTree>
    <p:extLst>
      <p:ext uri="{BB962C8B-B14F-4D97-AF65-F5344CB8AC3E}">
        <p14:creationId xmlns:p14="http://schemas.microsoft.com/office/powerpoint/2010/main" val="839663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EE116-1DA1-2FA0-A1E4-5F4A071ED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E242BD21-9B61-2246-BCB1-4BE5E1BEBE1C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E2BFC95-93F5-F4D1-9EEB-E79AB372E8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216692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Validation</a:t>
            </a:r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AC1A0A-626E-4696-A5A5-FFBD65BA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67" y="391823"/>
            <a:ext cx="9810000" cy="282819"/>
          </a:xfrm>
        </p:spPr>
        <p:txBody>
          <a:bodyPr wrap="square" anchor="t">
            <a:normAutofit/>
          </a:bodyPr>
          <a:lstStyle/>
          <a:p>
            <a:r>
              <a:rPr lang="en-US" b="1" kern="1200" spc="-10"/>
              <a:t>Why is the survey necessary?</a:t>
            </a:r>
            <a:endParaRPr lang="en-NL" dirty="0"/>
          </a:p>
        </p:txBody>
      </p:sp>
      <p:graphicFrame>
        <p:nvGraphicFramePr>
          <p:cNvPr id="3" name="TextBox 19">
            <a:extLst>
              <a:ext uri="{FF2B5EF4-FFF2-40B4-BE49-F238E27FC236}">
                <a16:creationId xmlns:a16="http://schemas.microsoft.com/office/drawing/2014/main" id="{50885371-3802-7D68-828A-CB740F972C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0457857"/>
              </p:ext>
            </p:extLst>
          </p:nvPr>
        </p:nvGraphicFramePr>
        <p:xfrm>
          <a:off x="514800" y="1368000"/>
          <a:ext cx="11232000" cy="495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8556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8D751-D7E7-9C49-9738-9C4485008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E242BD21-9B61-2246-BCB1-4BE5E1BEBE1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27436DB-3651-E842-9FB7-13DA5BE2FA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216756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763C605-75CA-DC4D-AE17-D3F134A4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67" y="391823"/>
            <a:ext cx="9810000" cy="28281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graphicFrame>
        <p:nvGraphicFramePr>
          <p:cNvPr id="19" name="Content Placeholder 3">
            <a:extLst>
              <a:ext uri="{FF2B5EF4-FFF2-40B4-BE49-F238E27FC236}">
                <a16:creationId xmlns:a16="http://schemas.microsoft.com/office/drawing/2014/main" id="{A777C93C-67B1-19FA-4225-9AE2334B470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07986922"/>
              </p:ext>
            </p:extLst>
          </p:nvPr>
        </p:nvGraphicFramePr>
        <p:xfrm>
          <a:off x="514800" y="1368000"/>
          <a:ext cx="11232000" cy="495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6435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3B867-F03B-1539-B312-2353C4A77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3D787-E8AB-C6D5-DAD5-DD609FBCE0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Validation</a:t>
            </a:r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470244-BD40-88B0-A554-69BC9085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Survey Methodology</a:t>
            </a:r>
            <a:endParaRPr lang="en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9961BA-7655-96B8-29B9-87AB0EC403D0}"/>
              </a:ext>
            </a:extLst>
          </p:cNvPr>
          <p:cNvSpPr/>
          <p:nvPr/>
        </p:nvSpPr>
        <p:spPr>
          <a:xfrm>
            <a:off x="9309921" y="3262586"/>
            <a:ext cx="2310712" cy="1024513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Perceived Effort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DA7D2-34B7-D127-780C-8C6F8CCF31E2}"/>
              </a:ext>
            </a:extLst>
          </p:cNvPr>
          <p:cNvSpPr/>
          <p:nvPr/>
        </p:nvSpPr>
        <p:spPr>
          <a:xfrm>
            <a:off x="3370552" y="3236930"/>
            <a:ext cx="2310711" cy="102451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Survey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3CCA4-9F1E-F37C-E4CD-51EFCBBD235E}"/>
              </a:ext>
            </a:extLst>
          </p:cNvPr>
          <p:cNvSpPr/>
          <p:nvPr/>
        </p:nvSpPr>
        <p:spPr>
          <a:xfrm>
            <a:off x="421263" y="1868216"/>
            <a:ext cx="2310711" cy="102451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6 Refactoring Examples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1ABDB5-2C9C-6560-ED43-463F712191EA}"/>
              </a:ext>
            </a:extLst>
          </p:cNvPr>
          <p:cNvSpPr/>
          <p:nvPr/>
        </p:nvSpPr>
        <p:spPr>
          <a:xfrm>
            <a:off x="421262" y="4599743"/>
            <a:ext cx="2310711" cy="102451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5 Greenability Properties</a:t>
            </a:r>
            <a:endParaRPr lang="en-US" sz="1400" dirty="0">
              <a:solidFill>
                <a:schemeClr val="tx2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72E1726-4EE8-34FB-6625-07C3084999F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4175" y="3236930"/>
            <a:ext cx="1024503" cy="1024503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134CB24C-0B01-FD1E-A786-25557D0616CF}"/>
              </a:ext>
            </a:extLst>
          </p:cNvPr>
          <p:cNvSpPr/>
          <p:nvPr/>
        </p:nvSpPr>
        <p:spPr>
          <a:xfrm rot="2700000">
            <a:off x="2746647" y="3042343"/>
            <a:ext cx="589474" cy="277535"/>
          </a:xfrm>
          <a:prstGeom prst="rightArrow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D881E63-A06F-14F3-BA2B-8A73A4B671CB}"/>
              </a:ext>
            </a:extLst>
          </p:cNvPr>
          <p:cNvSpPr/>
          <p:nvPr/>
        </p:nvSpPr>
        <p:spPr>
          <a:xfrm rot="-2700000">
            <a:off x="2743770" y="4172595"/>
            <a:ext cx="589474" cy="277535"/>
          </a:xfrm>
          <a:prstGeom prst="rightArrow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4FE9C75-76AA-4040-C77E-C10E6E244EBC}"/>
              </a:ext>
            </a:extLst>
          </p:cNvPr>
          <p:cNvSpPr/>
          <p:nvPr/>
        </p:nvSpPr>
        <p:spPr>
          <a:xfrm>
            <a:off x="5883402" y="3630058"/>
            <a:ext cx="589474" cy="277535"/>
          </a:xfrm>
          <a:prstGeom prst="rightArrow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D2C89C2-1C19-17B8-D90F-64F5D81FAF0C}"/>
              </a:ext>
            </a:extLst>
          </p:cNvPr>
          <p:cNvSpPr/>
          <p:nvPr/>
        </p:nvSpPr>
        <p:spPr>
          <a:xfrm>
            <a:off x="8293478" y="3630057"/>
            <a:ext cx="589474" cy="277535"/>
          </a:xfrm>
          <a:prstGeom prst="rightArrow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21E3ED-6E48-D7B3-B9F1-B9A24998AEEA}"/>
              </a:ext>
            </a:extLst>
          </p:cNvPr>
          <p:cNvSpPr txBox="1"/>
          <p:nvPr/>
        </p:nvSpPr>
        <p:spPr>
          <a:xfrm>
            <a:off x="6725748" y="4086304"/>
            <a:ext cx="1254339" cy="633443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NL" sz="1600" b="1" dirty="0">
                <a:solidFill>
                  <a:schemeClr val="bg1"/>
                </a:solidFill>
              </a:rPr>
              <a:t>25 Software </a:t>
            </a:r>
          </a:p>
          <a:p>
            <a:pPr algn="ctr">
              <a:lnSpc>
                <a:spcPct val="113000"/>
              </a:lnSpc>
            </a:pPr>
            <a:r>
              <a:rPr lang="en-NL" sz="1600" b="1" dirty="0">
                <a:solidFill>
                  <a:schemeClr val="bg1"/>
                </a:solidFill>
              </a:rPr>
              <a:t>Engineers</a:t>
            </a:r>
          </a:p>
        </p:txBody>
      </p:sp>
    </p:spTree>
    <p:extLst>
      <p:ext uri="{BB962C8B-B14F-4D97-AF65-F5344CB8AC3E}">
        <p14:creationId xmlns:p14="http://schemas.microsoft.com/office/powerpoint/2010/main" val="3303043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3B867-F03B-1539-B312-2353C4A77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</p:spPr>
        <p:txBody>
          <a:bodyPr wrap="none" lIns="0" tIns="36000" rtlCol="0" anchor="ctr">
            <a:normAutofit/>
          </a:bodyPr>
          <a:lstStyle/>
          <a:p>
            <a:pPr>
              <a:spcAft>
                <a:spcPts val="600"/>
              </a:spcAft>
            </a:pPr>
            <a:fld id="{E242BD21-9B61-2246-BCB1-4BE5E1BEBE1C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3D787-E8AB-C6D5-DAD5-DD609FBCE0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216756"/>
          </a:xfrm>
        </p:spPr>
        <p:txBody>
          <a:bodyPr vert="horz" wrap="square" lIns="0" tIns="18000" rIns="90000" bIns="0" rtlCol="0" anchor="t">
            <a:normAutofit/>
          </a:bodyPr>
          <a:lstStyle/>
          <a:p>
            <a:r>
              <a:rPr lang="en-US" b="1" kern="1200" cap="all" spc="-10" baseline="0" dirty="0"/>
              <a:t>Validation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470244-BD40-88B0-A554-69BC9085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67" y="391823"/>
            <a:ext cx="9810000" cy="282819"/>
          </a:xfrm>
        </p:spPr>
        <p:txBody>
          <a:bodyPr wrap="square" lIns="0" tIns="0" rIns="0" bIns="0" anchor="t">
            <a:normAutofit/>
          </a:bodyPr>
          <a:lstStyle/>
          <a:p>
            <a:pPr marL="228600" indent="-228600">
              <a:spcBef>
                <a:spcPts val="1000"/>
              </a:spcBef>
            </a:pPr>
            <a:r>
              <a:rPr lang="en-US" b="1" kern="1200" spc="-10"/>
              <a:t>Surveyed Properties</a:t>
            </a:r>
          </a:p>
        </p:txBody>
      </p:sp>
      <p:graphicFrame>
        <p:nvGraphicFramePr>
          <p:cNvPr id="30" name="TextBox 9">
            <a:extLst>
              <a:ext uri="{FF2B5EF4-FFF2-40B4-BE49-F238E27FC236}">
                <a16:creationId xmlns:a16="http://schemas.microsoft.com/office/drawing/2014/main" id="{F5FC7FC8-8F44-D75F-1AFF-027D6EB1E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586534"/>
              </p:ext>
            </p:extLst>
          </p:nvPr>
        </p:nvGraphicFramePr>
        <p:xfrm>
          <a:off x="1578479" y="1136891"/>
          <a:ext cx="5971726" cy="495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83F4847-879D-F4DC-0697-1482C75B6EC9}"/>
              </a:ext>
            </a:extLst>
          </p:cNvPr>
          <p:cNvSpPr txBox="1"/>
          <p:nvPr/>
        </p:nvSpPr>
        <p:spPr>
          <a:xfrm>
            <a:off x="8055204" y="5539757"/>
            <a:ext cx="1453111" cy="420884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2000" dirty="0">
                <a:solidFill>
                  <a:schemeClr val="tx2"/>
                </a:solidFill>
              </a:rPr>
              <a:t>Added Extra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F4354354-3D5D-F7E9-309A-6116A6E568A9}"/>
              </a:ext>
            </a:extLst>
          </p:cNvPr>
          <p:cNvSpPr/>
          <p:nvPr/>
        </p:nvSpPr>
        <p:spPr>
          <a:xfrm rot="16200000">
            <a:off x="7768920" y="5677766"/>
            <a:ext cx="227674" cy="144867"/>
          </a:xfrm>
          <a:prstGeom prst="triangle">
            <a:avLst/>
          </a:prstGeom>
          <a:solidFill>
            <a:srgbClr val="1E3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2000" dirty="0" err="1">
              <a:solidFill>
                <a:srgbClr val="1E354B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3EBDE8-2106-26EB-3719-93F29983A131}"/>
              </a:ext>
            </a:extLst>
          </p:cNvPr>
          <p:cNvSpPr txBox="1"/>
          <p:nvPr/>
        </p:nvSpPr>
        <p:spPr>
          <a:xfrm>
            <a:off x="8107591" y="4445248"/>
            <a:ext cx="3400118" cy="420884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GB" sz="2000" dirty="0">
                <a:solidFill>
                  <a:schemeClr val="tx2"/>
                </a:solidFill>
              </a:rPr>
              <a:t>Sub-set of Open Source Health</a:t>
            </a:r>
            <a:endParaRPr lang="en-NL" sz="2000" dirty="0">
              <a:solidFill>
                <a:schemeClr val="tx2"/>
              </a:solidFill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C076E99D-FE4E-136A-C021-E7C22A0E7CEB}"/>
              </a:ext>
            </a:extLst>
          </p:cNvPr>
          <p:cNvSpPr/>
          <p:nvPr/>
        </p:nvSpPr>
        <p:spPr>
          <a:xfrm rot="16200000">
            <a:off x="7768920" y="4583256"/>
            <a:ext cx="227674" cy="144867"/>
          </a:xfrm>
          <a:prstGeom prst="triangle">
            <a:avLst/>
          </a:prstGeom>
          <a:solidFill>
            <a:srgbClr val="1E3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2000" dirty="0" err="1">
              <a:solidFill>
                <a:srgbClr val="1E35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118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3B867-F03B-1539-B312-2353C4A77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</p:spPr>
        <p:txBody>
          <a:bodyPr wrap="none" lIns="0" tIns="36000" rtlCol="0" anchor="ctr">
            <a:normAutofit/>
          </a:bodyPr>
          <a:lstStyle/>
          <a:p>
            <a:pPr>
              <a:spcAft>
                <a:spcPts val="600"/>
              </a:spcAft>
            </a:pPr>
            <a:fld id="{E242BD21-9B61-2246-BCB1-4BE5E1BEBE1C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3D787-E8AB-C6D5-DAD5-DD609FBCE0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216756"/>
          </a:xfrm>
        </p:spPr>
        <p:txBody>
          <a:bodyPr vert="horz" wrap="square" lIns="0" tIns="18000" rIns="90000" bIns="0" rtlCol="0" anchor="t">
            <a:normAutofit/>
          </a:bodyPr>
          <a:lstStyle/>
          <a:p>
            <a:r>
              <a:rPr lang="en-US" b="1" kern="1200" cap="all" spc="-10" baseline="0" dirty="0"/>
              <a:t>Validation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470244-BD40-88B0-A554-69BC9085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67" y="391823"/>
            <a:ext cx="9810000" cy="282819"/>
          </a:xfrm>
        </p:spPr>
        <p:txBody>
          <a:bodyPr wrap="square" lIns="0" tIns="0" rIns="0" bIns="0" anchor="t">
            <a:normAutofit/>
          </a:bodyPr>
          <a:lstStyle/>
          <a:p>
            <a:pPr marL="228600" indent="-228600">
              <a:spcBef>
                <a:spcPts val="1000"/>
              </a:spcBef>
            </a:pPr>
            <a:r>
              <a:rPr lang="en-US" b="1" kern="1200" spc="-10" dirty="0"/>
              <a:t>Survey 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3F4847-879D-F4DC-0697-1482C75B6EC9}"/>
              </a:ext>
            </a:extLst>
          </p:cNvPr>
          <p:cNvSpPr txBox="1"/>
          <p:nvPr/>
        </p:nvSpPr>
        <p:spPr>
          <a:xfrm>
            <a:off x="294729" y="4079972"/>
            <a:ext cx="2037502" cy="768672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NL" sz="2000" dirty="0">
                <a:solidFill>
                  <a:schemeClr val="tx2"/>
                </a:solidFill>
              </a:rPr>
              <a:t>Maintainability</a:t>
            </a:r>
          </a:p>
          <a:p>
            <a:pPr algn="ctr">
              <a:lnSpc>
                <a:spcPct val="113000"/>
              </a:lnSpc>
            </a:pPr>
            <a:r>
              <a:rPr lang="en-GB" sz="2000" dirty="0">
                <a:solidFill>
                  <a:schemeClr val="tx2"/>
                </a:solidFill>
              </a:rPr>
              <a:t>I</a:t>
            </a:r>
            <a:r>
              <a:rPr lang="en-NL" sz="2000" dirty="0">
                <a:solidFill>
                  <a:schemeClr val="tx2"/>
                </a:solidFill>
              </a:rPr>
              <a:t>s most important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F4354354-3D5D-F7E9-309A-6116A6E568A9}"/>
              </a:ext>
            </a:extLst>
          </p:cNvPr>
          <p:cNvSpPr/>
          <p:nvPr/>
        </p:nvSpPr>
        <p:spPr>
          <a:xfrm rot="5400000">
            <a:off x="2290828" y="4391875"/>
            <a:ext cx="227674" cy="144867"/>
          </a:xfrm>
          <a:prstGeom prst="triangle">
            <a:avLst/>
          </a:prstGeom>
          <a:solidFill>
            <a:srgbClr val="1E3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2000" dirty="0" err="1">
              <a:solidFill>
                <a:srgbClr val="1E354B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3EBDE8-2106-26EB-3719-93F29983A131}"/>
              </a:ext>
            </a:extLst>
          </p:cNvPr>
          <p:cNvSpPr txBox="1"/>
          <p:nvPr/>
        </p:nvSpPr>
        <p:spPr>
          <a:xfrm>
            <a:off x="9981997" y="2825044"/>
            <a:ext cx="1316535" cy="768672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GB" sz="2000" dirty="0">
                <a:solidFill>
                  <a:schemeClr val="tx2"/>
                </a:solidFill>
              </a:rPr>
              <a:t>No impact </a:t>
            </a:r>
          </a:p>
          <a:p>
            <a:pPr algn="l">
              <a:lnSpc>
                <a:spcPct val="113000"/>
              </a:lnSpc>
            </a:pPr>
            <a:r>
              <a:rPr lang="en-GB" sz="2000" dirty="0">
                <a:solidFill>
                  <a:schemeClr val="tx2"/>
                </a:solidFill>
              </a:rPr>
              <a:t>on Effort</a:t>
            </a:r>
            <a:endParaRPr lang="en-NL" sz="2000" dirty="0">
              <a:solidFill>
                <a:schemeClr val="tx2"/>
              </a:solidFill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C076E99D-FE4E-136A-C021-E7C22A0E7CEB}"/>
              </a:ext>
            </a:extLst>
          </p:cNvPr>
          <p:cNvSpPr/>
          <p:nvPr/>
        </p:nvSpPr>
        <p:spPr>
          <a:xfrm rot="16200000">
            <a:off x="9633284" y="3136947"/>
            <a:ext cx="227674" cy="144867"/>
          </a:xfrm>
          <a:prstGeom prst="triangle">
            <a:avLst/>
          </a:prstGeom>
          <a:solidFill>
            <a:srgbClr val="1E3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2000" dirty="0" err="1">
              <a:solidFill>
                <a:srgbClr val="1E354B"/>
              </a:solidFill>
            </a:endParaRPr>
          </a:p>
        </p:txBody>
      </p:sp>
      <p:pic>
        <p:nvPicPr>
          <p:cNvPr id="7" name="Picture 6" descr="A graph with black and white bars&#10;&#10;Description automatically generated with medium confidence">
            <a:extLst>
              <a:ext uri="{FF2B5EF4-FFF2-40B4-BE49-F238E27FC236}">
                <a16:creationId xmlns:a16="http://schemas.microsoft.com/office/drawing/2014/main" id="{567C4F81-5092-F147-93D6-A8BFC9CD2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57" y="1015040"/>
            <a:ext cx="6832486" cy="4983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59823C-8DE5-D5A0-E795-F0EBCFCA718E}"/>
              </a:ext>
            </a:extLst>
          </p:cNvPr>
          <p:cNvSpPr txBox="1"/>
          <p:nvPr/>
        </p:nvSpPr>
        <p:spPr>
          <a:xfrm>
            <a:off x="9981997" y="1187149"/>
            <a:ext cx="1387003" cy="420884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GB" sz="2000" dirty="0">
                <a:solidFill>
                  <a:schemeClr val="tx2"/>
                </a:solidFill>
              </a:rPr>
              <a:t>More Effort</a:t>
            </a:r>
            <a:endParaRPr lang="en-NL" sz="2000" dirty="0">
              <a:solidFill>
                <a:schemeClr val="tx2"/>
              </a:solidFill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55785AA-ECA6-4A21-B04B-F15F93D50931}"/>
              </a:ext>
            </a:extLst>
          </p:cNvPr>
          <p:cNvSpPr/>
          <p:nvPr/>
        </p:nvSpPr>
        <p:spPr>
          <a:xfrm rot="16200000">
            <a:off x="9633283" y="1335939"/>
            <a:ext cx="227674" cy="144867"/>
          </a:xfrm>
          <a:prstGeom prst="triangle">
            <a:avLst/>
          </a:prstGeom>
          <a:solidFill>
            <a:srgbClr val="1E3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2000" dirty="0" err="1">
              <a:solidFill>
                <a:srgbClr val="1E354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D7D73F-91CF-7AEB-21CD-AF30405046BE}"/>
              </a:ext>
            </a:extLst>
          </p:cNvPr>
          <p:cNvSpPr txBox="1"/>
          <p:nvPr/>
        </p:nvSpPr>
        <p:spPr>
          <a:xfrm>
            <a:off x="9981997" y="4647198"/>
            <a:ext cx="1255750" cy="420884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GB" sz="2000" dirty="0">
                <a:solidFill>
                  <a:schemeClr val="tx2"/>
                </a:solidFill>
              </a:rPr>
              <a:t>Less Effort</a:t>
            </a:r>
            <a:endParaRPr lang="en-NL" sz="2000" dirty="0">
              <a:solidFill>
                <a:schemeClr val="tx2"/>
              </a:solidFill>
            </a:endParaRP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272C6EFB-27EA-A150-550F-108CA8A844C9}"/>
              </a:ext>
            </a:extLst>
          </p:cNvPr>
          <p:cNvSpPr/>
          <p:nvPr/>
        </p:nvSpPr>
        <p:spPr>
          <a:xfrm rot="16200000">
            <a:off x="9633284" y="4785207"/>
            <a:ext cx="227674" cy="144867"/>
          </a:xfrm>
          <a:prstGeom prst="triangle">
            <a:avLst/>
          </a:prstGeom>
          <a:solidFill>
            <a:srgbClr val="1E3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2000" dirty="0" err="1">
              <a:solidFill>
                <a:srgbClr val="1E35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87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EB7165-3675-434B-984F-2E2586F1B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B40B4-63AA-675D-B3E9-2C02068596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L" dirty="0"/>
              <a:t>results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E06BE6-740A-EE9F-7EAF-5B8F0DFB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Comparing Measured and Percieved Effort</a:t>
            </a:r>
          </a:p>
        </p:txBody>
      </p:sp>
      <p:pic>
        <p:nvPicPr>
          <p:cNvPr id="8" name="Picture 7" descr="A graph of different colored boxes&#10;&#10;Description automatically generated">
            <a:extLst>
              <a:ext uri="{FF2B5EF4-FFF2-40B4-BE49-F238E27FC236}">
                <a16:creationId xmlns:a16="http://schemas.microsoft.com/office/drawing/2014/main" id="{1BD26076-C2D9-0AD9-DC0F-9B7A18F33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3" r="13878" b="3434"/>
          <a:stretch/>
        </p:blipFill>
        <p:spPr>
          <a:xfrm>
            <a:off x="654638" y="1357312"/>
            <a:ext cx="4855939" cy="4229101"/>
          </a:xfrm>
          <a:prstGeom prst="rect">
            <a:avLst/>
          </a:prstGeom>
        </p:spPr>
      </p:pic>
      <p:pic>
        <p:nvPicPr>
          <p:cNvPr id="10" name="Picture 9" descr="A graph with blue and green squares&#10;&#10;Description automatically generated">
            <a:extLst>
              <a:ext uri="{FF2B5EF4-FFF2-40B4-BE49-F238E27FC236}">
                <a16:creationId xmlns:a16="http://schemas.microsoft.com/office/drawing/2014/main" id="{D2DAC812-083B-D330-6B2D-D4E85A5E34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5" t="5283" r="12312" b="3434"/>
          <a:stretch/>
        </p:blipFill>
        <p:spPr>
          <a:xfrm>
            <a:off x="6681424" y="1357312"/>
            <a:ext cx="4814176" cy="4229101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464FEE7-84D6-AF03-45EA-B12EB17C2C18}"/>
              </a:ext>
            </a:extLst>
          </p:cNvPr>
          <p:cNvSpPr/>
          <p:nvPr/>
        </p:nvSpPr>
        <p:spPr>
          <a:xfrm>
            <a:off x="1042988" y="2343150"/>
            <a:ext cx="757237" cy="217170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dirty="0" err="1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280368-3B0B-8F63-F9AA-BF17036E3D54}"/>
              </a:ext>
            </a:extLst>
          </p:cNvPr>
          <p:cNvSpPr/>
          <p:nvPr/>
        </p:nvSpPr>
        <p:spPr>
          <a:xfrm>
            <a:off x="9158289" y="3428999"/>
            <a:ext cx="941064" cy="1395413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dirty="0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D47448-F5C5-8E5A-4533-08DBE0097459}"/>
              </a:ext>
            </a:extLst>
          </p:cNvPr>
          <p:cNvSpPr txBox="1"/>
          <p:nvPr/>
        </p:nvSpPr>
        <p:spPr>
          <a:xfrm>
            <a:off x="8540979" y="5745479"/>
            <a:ext cx="1264342" cy="420884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2000" dirty="0">
                <a:solidFill>
                  <a:schemeClr val="tx2"/>
                </a:solidFill>
              </a:rPr>
              <a:t>Properties</a:t>
            </a:r>
          </a:p>
        </p:txBody>
      </p:sp>
      <p:pic>
        <p:nvPicPr>
          <p:cNvPr id="14" name="Picture 13" descr="A graph of different colored boxes&#10;&#10;Description automatically generated">
            <a:extLst>
              <a:ext uri="{FF2B5EF4-FFF2-40B4-BE49-F238E27FC236}">
                <a16:creationId xmlns:a16="http://schemas.microsoft.com/office/drawing/2014/main" id="{A670C78E-B1DA-A284-A887-57E73632A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570" t="32113" b="50000"/>
          <a:stretch/>
        </p:blipFill>
        <p:spPr>
          <a:xfrm>
            <a:off x="5230486" y="5162012"/>
            <a:ext cx="1450938" cy="15878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13B2F8-8E0B-8D48-87FB-800E0D560475}"/>
              </a:ext>
            </a:extLst>
          </p:cNvPr>
          <p:cNvSpPr txBox="1"/>
          <p:nvPr/>
        </p:nvSpPr>
        <p:spPr>
          <a:xfrm>
            <a:off x="2439652" y="5745479"/>
            <a:ext cx="1473822" cy="420884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2000" dirty="0">
                <a:solidFill>
                  <a:schemeClr val="tx2"/>
                </a:solidFill>
              </a:rPr>
              <a:t>Refactorings</a:t>
            </a:r>
          </a:p>
        </p:txBody>
      </p:sp>
    </p:spTree>
    <p:extLst>
      <p:ext uri="{BB962C8B-B14F-4D97-AF65-F5344CB8AC3E}">
        <p14:creationId xmlns:p14="http://schemas.microsoft.com/office/powerpoint/2010/main" val="7856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FE03BCE-1464-0645-91D3-820AAE81B8B6}"/>
              </a:ext>
            </a:extLst>
          </p:cNvPr>
          <p:cNvSpPr/>
          <p:nvPr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4042E5-EE42-1A40-8DC5-D53FAECFB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12B326-E5E0-804F-8CD7-3137353CAEC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Overview of the contents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40FC6D-EBF3-7B4C-AB94-69F242196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47047" y="1078698"/>
            <a:ext cx="7765819" cy="5407162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Introduction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Problem Statement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Research Questions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Research Method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Background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Definitions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Sigrid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Model Design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Validation</a:t>
            </a:r>
          </a:p>
          <a:p>
            <a:pPr marL="482850" lvl="1" indent="-285750"/>
            <a:r>
              <a:rPr lang="en-US" dirty="0">
                <a:solidFill>
                  <a:srgbClr val="DAE2EB"/>
                </a:solidFill>
              </a:rPr>
              <a:t>Methodology</a:t>
            </a:r>
          </a:p>
          <a:p>
            <a:pPr marL="482850" lvl="1" indent="-285750"/>
            <a:r>
              <a:rPr lang="en-US" dirty="0">
                <a:solidFill>
                  <a:srgbClr val="DAE2EB"/>
                </a:solidFill>
              </a:rPr>
              <a:t>Results</a:t>
            </a:r>
          </a:p>
          <a:p>
            <a:pPr marL="482850" lvl="1" indent="-285750"/>
            <a:r>
              <a:rPr lang="en-US" dirty="0">
                <a:solidFill>
                  <a:srgbClr val="DAE2EB"/>
                </a:solidFill>
              </a:rPr>
              <a:t>Survey</a:t>
            </a:r>
            <a:endParaRPr lang="en-US" dirty="0">
              <a:solidFill>
                <a:schemeClr val="accent2"/>
              </a:solidFill>
            </a:endParaRP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Discussion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Final Remarks</a:t>
            </a:r>
          </a:p>
          <a:p>
            <a:pPr>
              <a:buFont typeface="+mj-lt"/>
              <a:buAutoNum type="arabicPeriod" startAt="2"/>
            </a:pPr>
            <a:endParaRPr lang="en-US" b="1" dirty="0">
              <a:solidFill>
                <a:schemeClr val="accent2"/>
              </a:solidFill>
            </a:endParaRPr>
          </a:p>
          <a:p>
            <a:pPr>
              <a:buFont typeface="+mj-lt"/>
              <a:buAutoNum type="arabicPeriod" startAt="2"/>
            </a:pP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E11AF0-A580-C8E8-CCCB-86051CE98FF1}"/>
              </a:ext>
            </a:extLst>
          </p:cNvPr>
          <p:cNvSpPr/>
          <p:nvPr/>
        </p:nvSpPr>
        <p:spPr>
          <a:xfrm>
            <a:off x="1492321" y="5779302"/>
            <a:ext cx="7875270" cy="443100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9BDE0A-9395-9E89-50A9-1152BDA55254}"/>
              </a:ext>
            </a:extLst>
          </p:cNvPr>
          <p:cNvSpPr/>
          <p:nvPr/>
        </p:nvSpPr>
        <p:spPr>
          <a:xfrm>
            <a:off x="1547047" y="1036761"/>
            <a:ext cx="7875270" cy="4224184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56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6BECD6-2E73-3A08-20BC-C7D1680E7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34A623-5CCE-524A-285C-44297B57F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Research Question Answers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D72A5219-2B3B-893B-C2FB-813E2AAC4B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2393" y="1424719"/>
            <a:ext cx="6066518" cy="407949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Research Questions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BA2D91-6513-0EC3-E3BD-B19081E3C168}"/>
              </a:ext>
            </a:extLst>
          </p:cNvPr>
          <p:cNvGrpSpPr/>
          <p:nvPr/>
        </p:nvGrpSpPr>
        <p:grpSpPr>
          <a:xfrm>
            <a:off x="491496" y="1929772"/>
            <a:ext cx="6257415" cy="897353"/>
            <a:chOff x="503603" y="1891515"/>
            <a:chExt cx="4247402" cy="130036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D8B9E5-AD2D-88A9-37CD-3E57C72B0AD3}"/>
                </a:ext>
              </a:extLst>
            </p:cNvPr>
            <p:cNvGrpSpPr/>
            <p:nvPr/>
          </p:nvGrpSpPr>
          <p:grpSpPr>
            <a:xfrm>
              <a:off x="503603" y="1891515"/>
              <a:ext cx="4247402" cy="1300362"/>
              <a:chOff x="480174" y="1861648"/>
              <a:chExt cx="4247402" cy="1300362"/>
            </a:xfrm>
          </p:grpSpPr>
          <p:sp>
            <p:nvSpPr>
              <p:cNvPr id="10" name="Pentagon 9">
                <a:extLst>
                  <a:ext uri="{FF2B5EF4-FFF2-40B4-BE49-F238E27FC236}">
                    <a16:creationId xmlns:a16="http://schemas.microsoft.com/office/drawing/2014/main" id="{A72075E3-528D-AC58-FDB4-6BC42B691E74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6A275743-665F-EB9A-5C18-A8094EDAD5C7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9" name="Content Placeholder 7">
              <a:extLst>
                <a:ext uri="{FF2B5EF4-FFF2-40B4-BE49-F238E27FC236}">
                  <a16:creationId xmlns:a16="http://schemas.microsoft.com/office/drawing/2014/main" id="{9F7376D3-0ADA-14B5-7B2F-7B4DA23F5E6A}"/>
                </a:ext>
              </a:extLst>
            </p:cNvPr>
            <p:cNvSpPr txBox="1">
              <a:spLocks/>
            </p:cNvSpPr>
            <p:nvPr/>
          </p:nvSpPr>
          <p:spPr>
            <a:xfrm>
              <a:off x="1395968" y="2054579"/>
              <a:ext cx="3103986" cy="101338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1"/>
                  </a:solidFill>
                </a:rPr>
                <a:t>Which software quality </a:t>
              </a:r>
              <a:r>
                <a:rPr lang="en-US" b="1" dirty="0">
                  <a:solidFill>
                    <a:schemeClr val="accent1"/>
                  </a:solidFill>
                </a:rPr>
                <a:t>properties</a:t>
              </a:r>
              <a:r>
                <a:rPr lang="en-US" dirty="0">
                  <a:solidFill>
                    <a:schemeClr val="accent1"/>
                  </a:solidFill>
                </a:rPr>
                <a:t> determine software “Greenability”?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1C6691-755A-3699-9492-10A3BAE87284}"/>
              </a:ext>
            </a:extLst>
          </p:cNvPr>
          <p:cNvGrpSpPr/>
          <p:nvPr/>
        </p:nvGrpSpPr>
        <p:grpSpPr>
          <a:xfrm>
            <a:off x="501864" y="3833795"/>
            <a:ext cx="6260562" cy="897354"/>
            <a:chOff x="503603" y="3393005"/>
            <a:chExt cx="4247402" cy="130036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9F38C4F-22E9-4AF4-BE73-7962CF93AF03}"/>
                </a:ext>
              </a:extLst>
            </p:cNvPr>
            <p:cNvGrpSpPr/>
            <p:nvPr/>
          </p:nvGrpSpPr>
          <p:grpSpPr>
            <a:xfrm>
              <a:off x="503603" y="3393005"/>
              <a:ext cx="4247402" cy="1300362"/>
              <a:chOff x="480174" y="1861648"/>
              <a:chExt cx="4247402" cy="1300362"/>
            </a:xfrm>
          </p:grpSpPr>
          <p:sp>
            <p:nvSpPr>
              <p:cNvPr id="15" name="Pentagon 14">
                <a:extLst>
                  <a:ext uri="{FF2B5EF4-FFF2-40B4-BE49-F238E27FC236}">
                    <a16:creationId xmlns:a16="http://schemas.microsoft.com/office/drawing/2014/main" id="{D03FE89D-F67F-B7BC-A0B5-967371759D16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8D38D09C-EFE0-0B37-3366-090A5608A908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AD721738-AEE7-9C09-2035-4840B9A724A7}"/>
                </a:ext>
              </a:extLst>
            </p:cNvPr>
            <p:cNvSpPr txBox="1">
              <a:spLocks/>
            </p:cNvSpPr>
            <p:nvPr/>
          </p:nvSpPr>
          <p:spPr>
            <a:xfrm>
              <a:off x="1389228" y="3410487"/>
              <a:ext cx="2965763" cy="1086875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Font typeface="Wingdings" pitchFamily="2" charset="2"/>
                <a:buNone/>
              </a:pPr>
              <a:r>
                <a:rPr lang="en-US" dirty="0"/>
                <a:t>How does the predictive accuracy of the model </a:t>
              </a:r>
              <a:r>
                <a:rPr lang="en-US" b="1" dirty="0"/>
                <a:t>compare</a:t>
              </a:r>
              <a:r>
                <a:rPr lang="en-US" dirty="0"/>
                <a:t> to developer’s </a:t>
              </a:r>
              <a:r>
                <a:rPr lang="en-US" b="1" dirty="0"/>
                <a:t>perceived refactoring effort</a:t>
              </a:r>
              <a:r>
                <a:rPr lang="en-US" dirty="0"/>
                <a:t>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119F87-2B26-B1A1-BFE4-7C0AA958A0F5}"/>
              </a:ext>
            </a:extLst>
          </p:cNvPr>
          <p:cNvGrpSpPr/>
          <p:nvPr/>
        </p:nvGrpSpPr>
        <p:grpSpPr>
          <a:xfrm>
            <a:off x="512249" y="4787406"/>
            <a:ext cx="6250177" cy="897355"/>
            <a:chOff x="496187" y="4839819"/>
            <a:chExt cx="4247402" cy="130036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BE82FB-CB1D-838E-006E-158924FD2611}"/>
                </a:ext>
              </a:extLst>
            </p:cNvPr>
            <p:cNvGrpSpPr/>
            <p:nvPr/>
          </p:nvGrpSpPr>
          <p:grpSpPr>
            <a:xfrm>
              <a:off x="496187" y="4839819"/>
              <a:ext cx="4247402" cy="1300362"/>
              <a:chOff x="480174" y="1861648"/>
              <a:chExt cx="4247402" cy="1300362"/>
            </a:xfrm>
          </p:grpSpPr>
          <p:sp>
            <p:nvSpPr>
              <p:cNvPr id="20" name="Pentagon 19">
                <a:extLst>
                  <a:ext uri="{FF2B5EF4-FFF2-40B4-BE49-F238E27FC236}">
                    <a16:creationId xmlns:a16="http://schemas.microsoft.com/office/drawing/2014/main" id="{573C7371-411E-C57F-D74A-CB68ACE05AD7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Hexagon 20">
                <a:extLst>
                  <a:ext uri="{FF2B5EF4-FFF2-40B4-BE49-F238E27FC236}">
                    <a16:creationId xmlns:a16="http://schemas.microsoft.com/office/drawing/2014/main" id="{72577AD9-14BA-8D36-5B3F-AD79664E7684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9" name="Content Placeholder 7">
              <a:extLst>
                <a:ext uri="{FF2B5EF4-FFF2-40B4-BE49-F238E27FC236}">
                  <a16:creationId xmlns:a16="http://schemas.microsoft.com/office/drawing/2014/main" id="{58AAD5B6-D8EA-8762-4394-F44846E6A35E}"/>
                </a:ext>
              </a:extLst>
            </p:cNvPr>
            <p:cNvSpPr txBox="1">
              <a:spLocks/>
            </p:cNvSpPr>
            <p:nvPr/>
          </p:nvSpPr>
          <p:spPr>
            <a:xfrm>
              <a:off x="1390355" y="4839819"/>
              <a:ext cx="3103986" cy="1144796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Font typeface="Wingdings" pitchFamily="2" charset="2"/>
                <a:buNone/>
              </a:pPr>
              <a:r>
                <a:rPr lang="en-US" dirty="0"/>
                <a:t>How can the application of the model yield actionable, specific </a:t>
              </a:r>
              <a:r>
                <a:rPr lang="en-US" b="1" dirty="0"/>
                <a:t>insights</a:t>
              </a:r>
              <a:r>
                <a:rPr lang="en-US" dirty="0"/>
                <a:t> and </a:t>
              </a:r>
              <a:r>
                <a:rPr lang="en-US" b="1" dirty="0"/>
                <a:t>recommendations</a:t>
              </a:r>
              <a:r>
                <a:rPr lang="en-US" dirty="0"/>
                <a:t> to enhance software practices?</a:t>
              </a:r>
              <a:endParaRPr lang="en-US" sz="14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EBA86C-B39F-468E-FAF5-6C42EB3965CE}"/>
              </a:ext>
            </a:extLst>
          </p:cNvPr>
          <p:cNvGrpSpPr/>
          <p:nvPr/>
        </p:nvGrpSpPr>
        <p:grpSpPr>
          <a:xfrm>
            <a:off x="491496" y="2883383"/>
            <a:ext cx="6250000" cy="897353"/>
            <a:chOff x="503603" y="1891515"/>
            <a:chExt cx="4247402" cy="130036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EBD4022-E462-4568-BE5A-249D0AEB3140}"/>
                </a:ext>
              </a:extLst>
            </p:cNvPr>
            <p:cNvGrpSpPr/>
            <p:nvPr/>
          </p:nvGrpSpPr>
          <p:grpSpPr>
            <a:xfrm>
              <a:off x="503603" y="1891515"/>
              <a:ext cx="4247402" cy="1300362"/>
              <a:chOff x="480174" y="1861648"/>
              <a:chExt cx="4247402" cy="1300362"/>
            </a:xfrm>
          </p:grpSpPr>
          <p:sp>
            <p:nvSpPr>
              <p:cNvPr id="25" name="Pentagon 24">
                <a:extLst>
                  <a:ext uri="{FF2B5EF4-FFF2-40B4-BE49-F238E27FC236}">
                    <a16:creationId xmlns:a16="http://schemas.microsoft.com/office/drawing/2014/main" id="{8EB2AFEA-78E1-6D8A-CE15-11B8E4BB76A7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BBEFC65D-4653-65C4-F9A6-24B0714E8D67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24" name="Content Placeholder 7">
              <a:extLst>
                <a:ext uri="{FF2B5EF4-FFF2-40B4-BE49-F238E27FC236}">
                  <a16:creationId xmlns:a16="http://schemas.microsoft.com/office/drawing/2014/main" id="{9D1E0FCA-1E7F-A56C-A4B0-47EBFD50898C}"/>
                </a:ext>
              </a:extLst>
            </p:cNvPr>
            <p:cNvSpPr txBox="1">
              <a:spLocks/>
            </p:cNvSpPr>
            <p:nvPr/>
          </p:nvSpPr>
          <p:spPr>
            <a:xfrm>
              <a:off x="1390725" y="2056734"/>
              <a:ext cx="3103986" cy="101338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1"/>
                  </a:solidFill>
                </a:rPr>
                <a:t>Which software quality </a:t>
              </a:r>
              <a:r>
                <a:rPr lang="en-US" b="1" dirty="0">
                  <a:solidFill>
                    <a:schemeClr val="accent1"/>
                  </a:solidFill>
                </a:rPr>
                <a:t>metrics</a:t>
              </a:r>
              <a:r>
                <a:rPr lang="en-US" dirty="0">
                  <a:solidFill>
                    <a:schemeClr val="accent1"/>
                  </a:solidFill>
                </a:rPr>
                <a:t> determine software “Greenability”?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0614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6BECD6-2E73-3A08-20BC-C7D1680E7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34A623-5CCE-524A-285C-44297B57F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Research Question Answers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D72A5219-2B3B-893B-C2FB-813E2AAC4B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2393" y="1424719"/>
            <a:ext cx="6066518" cy="407949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Research Questions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BA2D91-6513-0EC3-E3BD-B19081E3C168}"/>
              </a:ext>
            </a:extLst>
          </p:cNvPr>
          <p:cNvGrpSpPr/>
          <p:nvPr/>
        </p:nvGrpSpPr>
        <p:grpSpPr>
          <a:xfrm>
            <a:off x="491496" y="1929772"/>
            <a:ext cx="6257415" cy="897353"/>
            <a:chOff x="503603" y="1891515"/>
            <a:chExt cx="4247402" cy="130036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D8B9E5-AD2D-88A9-37CD-3E57C72B0AD3}"/>
                </a:ext>
              </a:extLst>
            </p:cNvPr>
            <p:cNvGrpSpPr/>
            <p:nvPr/>
          </p:nvGrpSpPr>
          <p:grpSpPr>
            <a:xfrm>
              <a:off x="503603" y="1891515"/>
              <a:ext cx="4247402" cy="1300362"/>
              <a:chOff x="480174" y="1861648"/>
              <a:chExt cx="4247402" cy="1300362"/>
            </a:xfrm>
          </p:grpSpPr>
          <p:sp>
            <p:nvSpPr>
              <p:cNvPr id="10" name="Pentagon 9">
                <a:extLst>
                  <a:ext uri="{FF2B5EF4-FFF2-40B4-BE49-F238E27FC236}">
                    <a16:creationId xmlns:a16="http://schemas.microsoft.com/office/drawing/2014/main" id="{A72075E3-528D-AC58-FDB4-6BC42B691E74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6A275743-665F-EB9A-5C18-A8094EDAD5C7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9" name="Content Placeholder 7">
              <a:extLst>
                <a:ext uri="{FF2B5EF4-FFF2-40B4-BE49-F238E27FC236}">
                  <a16:creationId xmlns:a16="http://schemas.microsoft.com/office/drawing/2014/main" id="{9F7376D3-0ADA-14B5-7B2F-7B4DA23F5E6A}"/>
                </a:ext>
              </a:extLst>
            </p:cNvPr>
            <p:cNvSpPr txBox="1">
              <a:spLocks/>
            </p:cNvSpPr>
            <p:nvPr/>
          </p:nvSpPr>
          <p:spPr>
            <a:xfrm>
              <a:off x="1395968" y="2054579"/>
              <a:ext cx="3103986" cy="101338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1"/>
                  </a:solidFill>
                </a:rPr>
                <a:t>Which software quality </a:t>
              </a:r>
              <a:r>
                <a:rPr lang="en-US" b="1" dirty="0">
                  <a:solidFill>
                    <a:schemeClr val="accent1"/>
                  </a:solidFill>
                </a:rPr>
                <a:t>properties</a:t>
              </a:r>
              <a:r>
                <a:rPr lang="en-US" dirty="0">
                  <a:solidFill>
                    <a:schemeClr val="accent1"/>
                  </a:solidFill>
                </a:rPr>
                <a:t> determine software “Greenability”?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1C6691-755A-3699-9492-10A3BAE87284}"/>
              </a:ext>
            </a:extLst>
          </p:cNvPr>
          <p:cNvGrpSpPr/>
          <p:nvPr/>
        </p:nvGrpSpPr>
        <p:grpSpPr>
          <a:xfrm>
            <a:off x="501864" y="3833795"/>
            <a:ext cx="6260562" cy="897354"/>
            <a:chOff x="503603" y="3393005"/>
            <a:chExt cx="4247402" cy="130036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9F38C4F-22E9-4AF4-BE73-7962CF93AF03}"/>
                </a:ext>
              </a:extLst>
            </p:cNvPr>
            <p:cNvGrpSpPr/>
            <p:nvPr/>
          </p:nvGrpSpPr>
          <p:grpSpPr>
            <a:xfrm>
              <a:off x="503603" y="3393005"/>
              <a:ext cx="4247402" cy="1300362"/>
              <a:chOff x="480174" y="1861648"/>
              <a:chExt cx="4247402" cy="1300362"/>
            </a:xfrm>
          </p:grpSpPr>
          <p:sp>
            <p:nvSpPr>
              <p:cNvPr id="15" name="Pentagon 14">
                <a:extLst>
                  <a:ext uri="{FF2B5EF4-FFF2-40B4-BE49-F238E27FC236}">
                    <a16:creationId xmlns:a16="http://schemas.microsoft.com/office/drawing/2014/main" id="{D03FE89D-F67F-B7BC-A0B5-967371759D16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8D38D09C-EFE0-0B37-3366-090A5608A908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</a:p>
            </p:txBody>
          </p:sp>
        </p:grpSp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AD721738-AEE7-9C09-2035-4840B9A724A7}"/>
                </a:ext>
              </a:extLst>
            </p:cNvPr>
            <p:cNvSpPr txBox="1">
              <a:spLocks/>
            </p:cNvSpPr>
            <p:nvPr/>
          </p:nvSpPr>
          <p:spPr>
            <a:xfrm>
              <a:off x="1389228" y="3410487"/>
              <a:ext cx="2965763" cy="1086875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Font typeface="Wingdings" pitchFamily="2" charset="2"/>
                <a:buNone/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How does the predictive accuracy of the model 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compare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 to developer’s 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perceived refactoring effort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119F87-2B26-B1A1-BFE4-7C0AA958A0F5}"/>
              </a:ext>
            </a:extLst>
          </p:cNvPr>
          <p:cNvGrpSpPr/>
          <p:nvPr/>
        </p:nvGrpSpPr>
        <p:grpSpPr>
          <a:xfrm>
            <a:off x="512249" y="4787406"/>
            <a:ext cx="6250177" cy="897355"/>
            <a:chOff x="496187" y="4839819"/>
            <a:chExt cx="4247402" cy="130036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BE82FB-CB1D-838E-006E-158924FD2611}"/>
                </a:ext>
              </a:extLst>
            </p:cNvPr>
            <p:cNvGrpSpPr/>
            <p:nvPr/>
          </p:nvGrpSpPr>
          <p:grpSpPr>
            <a:xfrm>
              <a:off x="496187" y="4839819"/>
              <a:ext cx="4247402" cy="1300362"/>
              <a:chOff x="480174" y="1861648"/>
              <a:chExt cx="4247402" cy="1300362"/>
            </a:xfrm>
          </p:grpSpPr>
          <p:sp>
            <p:nvSpPr>
              <p:cNvPr id="20" name="Pentagon 19">
                <a:extLst>
                  <a:ext uri="{FF2B5EF4-FFF2-40B4-BE49-F238E27FC236}">
                    <a16:creationId xmlns:a16="http://schemas.microsoft.com/office/drawing/2014/main" id="{573C7371-411E-C57F-D74A-CB68ACE05AD7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Hexagon 20">
                <a:extLst>
                  <a:ext uri="{FF2B5EF4-FFF2-40B4-BE49-F238E27FC236}">
                    <a16:creationId xmlns:a16="http://schemas.microsoft.com/office/drawing/2014/main" id="{72577AD9-14BA-8D36-5B3F-AD79664E7684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>
                        <a:lumMod val="75000"/>
                      </a:schemeClr>
                    </a:solidFill>
                  </a:rPr>
                  <a:t>4</a:t>
                </a:r>
              </a:p>
            </p:txBody>
          </p:sp>
        </p:grpSp>
        <p:sp>
          <p:nvSpPr>
            <p:cNvPr id="19" name="Content Placeholder 7">
              <a:extLst>
                <a:ext uri="{FF2B5EF4-FFF2-40B4-BE49-F238E27FC236}">
                  <a16:creationId xmlns:a16="http://schemas.microsoft.com/office/drawing/2014/main" id="{58AAD5B6-D8EA-8762-4394-F44846E6A35E}"/>
                </a:ext>
              </a:extLst>
            </p:cNvPr>
            <p:cNvSpPr txBox="1">
              <a:spLocks/>
            </p:cNvSpPr>
            <p:nvPr/>
          </p:nvSpPr>
          <p:spPr>
            <a:xfrm>
              <a:off x="1390355" y="4839819"/>
              <a:ext cx="3103986" cy="1144796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Font typeface="Wingdings" pitchFamily="2" charset="2"/>
                <a:buNone/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How can the application of the model yield actionable, specific 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insights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 and 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recommendations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 to enhance software practices?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EBA86C-B39F-468E-FAF5-6C42EB3965CE}"/>
              </a:ext>
            </a:extLst>
          </p:cNvPr>
          <p:cNvGrpSpPr/>
          <p:nvPr/>
        </p:nvGrpSpPr>
        <p:grpSpPr>
          <a:xfrm>
            <a:off x="491496" y="2883383"/>
            <a:ext cx="6250000" cy="897353"/>
            <a:chOff x="503603" y="1891515"/>
            <a:chExt cx="4247402" cy="130036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EBD4022-E462-4568-BE5A-249D0AEB3140}"/>
                </a:ext>
              </a:extLst>
            </p:cNvPr>
            <p:cNvGrpSpPr/>
            <p:nvPr/>
          </p:nvGrpSpPr>
          <p:grpSpPr>
            <a:xfrm>
              <a:off x="503603" y="1891515"/>
              <a:ext cx="4247402" cy="1300362"/>
              <a:chOff x="480174" y="1861648"/>
              <a:chExt cx="4247402" cy="1300362"/>
            </a:xfrm>
          </p:grpSpPr>
          <p:sp>
            <p:nvSpPr>
              <p:cNvPr id="25" name="Pentagon 24">
                <a:extLst>
                  <a:ext uri="{FF2B5EF4-FFF2-40B4-BE49-F238E27FC236}">
                    <a16:creationId xmlns:a16="http://schemas.microsoft.com/office/drawing/2014/main" id="{8EB2AFEA-78E1-6D8A-CE15-11B8E4BB76A7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BBEFC65D-4653-65C4-F9A6-24B0714E8D67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</a:p>
            </p:txBody>
          </p:sp>
        </p:grpSp>
        <p:sp>
          <p:nvSpPr>
            <p:cNvPr id="24" name="Content Placeholder 7">
              <a:extLst>
                <a:ext uri="{FF2B5EF4-FFF2-40B4-BE49-F238E27FC236}">
                  <a16:creationId xmlns:a16="http://schemas.microsoft.com/office/drawing/2014/main" id="{9D1E0FCA-1E7F-A56C-A4B0-47EBFD50898C}"/>
                </a:ext>
              </a:extLst>
            </p:cNvPr>
            <p:cNvSpPr txBox="1">
              <a:spLocks/>
            </p:cNvSpPr>
            <p:nvPr/>
          </p:nvSpPr>
          <p:spPr>
            <a:xfrm>
              <a:off x="1390725" y="2056734"/>
              <a:ext cx="3103986" cy="101338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Which software quality 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metrics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 determine software “Greenability”?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A5C3DB5-64A4-B9C0-2D00-18323F15FCCF}"/>
              </a:ext>
            </a:extLst>
          </p:cNvPr>
          <p:cNvSpPr txBox="1"/>
          <p:nvPr/>
        </p:nvSpPr>
        <p:spPr>
          <a:xfrm>
            <a:off x="7203273" y="2569635"/>
            <a:ext cx="4542394" cy="2579296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algn="l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On average, </a:t>
            </a:r>
            <a:r>
              <a:rPr lang="en-GB" b="1" dirty="0">
                <a:solidFill>
                  <a:schemeClr val="tx2"/>
                </a:solidFill>
              </a:rPr>
              <a:t>all</a:t>
            </a:r>
            <a:r>
              <a:rPr lang="en-GB" dirty="0">
                <a:solidFill>
                  <a:schemeClr val="tx2"/>
                </a:solidFill>
              </a:rPr>
              <a:t> refactorings are easier to implement if </a:t>
            </a:r>
            <a:r>
              <a:rPr lang="en-GB" b="1" dirty="0">
                <a:solidFill>
                  <a:schemeClr val="tx2"/>
                </a:solidFill>
              </a:rPr>
              <a:t>any</a:t>
            </a:r>
            <a:r>
              <a:rPr lang="en-GB" dirty="0">
                <a:solidFill>
                  <a:schemeClr val="tx2"/>
                </a:solidFill>
              </a:rPr>
              <a:t> Greenability </a:t>
            </a:r>
            <a:r>
              <a:rPr lang="en-GB" b="1" dirty="0">
                <a:solidFill>
                  <a:schemeClr val="tx2"/>
                </a:solidFill>
              </a:rPr>
              <a:t>Property</a:t>
            </a:r>
            <a:r>
              <a:rPr lang="en-GB" dirty="0">
                <a:solidFill>
                  <a:schemeClr val="tx2"/>
                </a:solidFill>
              </a:rPr>
              <a:t> is improved. This is true for both measured and perceived effort.</a:t>
            </a:r>
          </a:p>
          <a:p>
            <a:pPr algn="l">
              <a:lnSpc>
                <a:spcPct val="113000"/>
              </a:lnSpc>
            </a:pPr>
            <a:endParaRPr lang="en-GB" dirty="0">
              <a:solidFill>
                <a:schemeClr val="tx2"/>
              </a:solidFill>
            </a:endParaRPr>
          </a:p>
          <a:p>
            <a:pPr marL="285750" indent="-285750" algn="l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2"/>
                </a:solidFill>
              </a:rPr>
              <a:t>Architecture Quality and Reliability</a:t>
            </a:r>
            <a:r>
              <a:rPr lang="en-GB" dirty="0">
                <a:solidFill>
                  <a:schemeClr val="tx2"/>
                </a:solidFill>
              </a:rPr>
              <a:t> are the Greenability Properties with the biggest measured impact on ease of refactorings.</a:t>
            </a:r>
            <a:endParaRPr lang="en-NL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189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6BECD6-2E73-3A08-20BC-C7D1680E7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34A623-5CCE-524A-285C-44297B57F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Research Question Answers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D72A5219-2B3B-893B-C2FB-813E2AAC4B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2393" y="1424719"/>
            <a:ext cx="6066518" cy="407949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Research Questions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BA2D91-6513-0EC3-E3BD-B19081E3C168}"/>
              </a:ext>
            </a:extLst>
          </p:cNvPr>
          <p:cNvGrpSpPr/>
          <p:nvPr/>
        </p:nvGrpSpPr>
        <p:grpSpPr>
          <a:xfrm>
            <a:off x="491496" y="1929772"/>
            <a:ext cx="6257415" cy="897353"/>
            <a:chOff x="503603" y="1891515"/>
            <a:chExt cx="4247402" cy="130036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D8B9E5-AD2D-88A9-37CD-3E57C72B0AD3}"/>
                </a:ext>
              </a:extLst>
            </p:cNvPr>
            <p:cNvGrpSpPr/>
            <p:nvPr/>
          </p:nvGrpSpPr>
          <p:grpSpPr>
            <a:xfrm>
              <a:off x="503603" y="1891515"/>
              <a:ext cx="4247402" cy="1300362"/>
              <a:chOff x="480174" y="1861648"/>
              <a:chExt cx="4247402" cy="1300362"/>
            </a:xfrm>
          </p:grpSpPr>
          <p:sp>
            <p:nvSpPr>
              <p:cNvPr id="10" name="Pentagon 9">
                <a:extLst>
                  <a:ext uri="{FF2B5EF4-FFF2-40B4-BE49-F238E27FC236}">
                    <a16:creationId xmlns:a16="http://schemas.microsoft.com/office/drawing/2014/main" id="{A72075E3-528D-AC58-FDB4-6BC42B691E74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6A275743-665F-EB9A-5C18-A8094EDAD5C7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</a:p>
            </p:txBody>
          </p:sp>
        </p:grpSp>
        <p:sp>
          <p:nvSpPr>
            <p:cNvPr id="9" name="Content Placeholder 7">
              <a:extLst>
                <a:ext uri="{FF2B5EF4-FFF2-40B4-BE49-F238E27FC236}">
                  <a16:creationId xmlns:a16="http://schemas.microsoft.com/office/drawing/2014/main" id="{9F7376D3-0ADA-14B5-7B2F-7B4DA23F5E6A}"/>
                </a:ext>
              </a:extLst>
            </p:cNvPr>
            <p:cNvSpPr txBox="1">
              <a:spLocks/>
            </p:cNvSpPr>
            <p:nvPr/>
          </p:nvSpPr>
          <p:spPr>
            <a:xfrm>
              <a:off x="1395968" y="2054579"/>
              <a:ext cx="3103986" cy="101338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Which software quality 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properties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 determine software “Greenability”?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1C6691-755A-3699-9492-10A3BAE87284}"/>
              </a:ext>
            </a:extLst>
          </p:cNvPr>
          <p:cNvGrpSpPr/>
          <p:nvPr/>
        </p:nvGrpSpPr>
        <p:grpSpPr>
          <a:xfrm>
            <a:off x="501864" y="3833795"/>
            <a:ext cx="6260562" cy="897354"/>
            <a:chOff x="503603" y="3393005"/>
            <a:chExt cx="4247402" cy="130036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9F38C4F-22E9-4AF4-BE73-7962CF93AF03}"/>
                </a:ext>
              </a:extLst>
            </p:cNvPr>
            <p:cNvGrpSpPr/>
            <p:nvPr/>
          </p:nvGrpSpPr>
          <p:grpSpPr>
            <a:xfrm>
              <a:off x="503603" y="3393005"/>
              <a:ext cx="4247402" cy="1300362"/>
              <a:chOff x="480174" y="1861648"/>
              <a:chExt cx="4247402" cy="1300362"/>
            </a:xfrm>
          </p:grpSpPr>
          <p:sp>
            <p:nvSpPr>
              <p:cNvPr id="15" name="Pentagon 14">
                <a:extLst>
                  <a:ext uri="{FF2B5EF4-FFF2-40B4-BE49-F238E27FC236}">
                    <a16:creationId xmlns:a16="http://schemas.microsoft.com/office/drawing/2014/main" id="{D03FE89D-F67F-B7BC-A0B5-967371759D16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8D38D09C-EFE0-0B37-3366-090A5608A908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</a:p>
            </p:txBody>
          </p:sp>
        </p:grpSp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AD721738-AEE7-9C09-2035-4840B9A724A7}"/>
                </a:ext>
              </a:extLst>
            </p:cNvPr>
            <p:cNvSpPr txBox="1">
              <a:spLocks/>
            </p:cNvSpPr>
            <p:nvPr/>
          </p:nvSpPr>
          <p:spPr>
            <a:xfrm>
              <a:off x="1389228" y="3410487"/>
              <a:ext cx="2965763" cy="1086875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Font typeface="Wingdings" pitchFamily="2" charset="2"/>
                <a:buNone/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How does the predictive accuracy of the model 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compare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 to developer’s 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perceived refactoring effort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119F87-2B26-B1A1-BFE4-7C0AA958A0F5}"/>
              </a:ext>
            </a:extLst>
          </p:cNvPr>
          <p:cNvGrpSpPr/>
          <p:nvPr/>
        </p:nvGrpSpPr>
        <p:grpSpPr>
          <a:xfrm>
            <a:off x="512249" y="4787406"/>
            <a:ext cx="6250177" cy="897355"/>
            <a:chOff x="496187" y="4839819"/>
            <a:chExt cx="4247402" cy="130036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BE82FB-CB1D-838E-006E-158924FD2611}"/>
                </a:ext>
              </a:extLst>
            </p:cNvPr>
            <p:cNvGrpSpPr/>
            <p:nvPr/>
          </p:nvGrpSpPr>
          <p:grpSpPr>
            <a:xfrm>
              <a:off x="496187" y="4839819"/>
              <a:ext cx="4247402" cy="1300362"/>
              <a:chOff x="480174" y="1861648"/>
              <a:chExt cx="4247402" cy="1300362"/>
            </a:xfrm>
          </p:grpSpPr>
          <p:sp>
            <p:nvSpPr>
              <p:cNvPr id="20" name="Pentagon 19">
                <a:extLst>
                  <a:ext uri="{FF2B5EF4-FFF2-40B4-BE49-F238E27FC236}">
                    <a16:creationId xmlns:a16="http://schemas.microsoft.com/office/drawing/2014/main" id="{573C7371-411E-C57F-D74A-CB68ACE05AD7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Hexagon 20">
                <a:extLst>
                  <a:ext uri="{FF2B5EF4-FFF2-40B4-BE49-F238E27FC236}">
                    <a16:creationId xmlns:a16="http://schemas.microsoft.com/office/drawing/2014/main" id="{72577AD9-14BA-8D36-5B3F-AD79664E7684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>
                        <a:lumMod val="75000"/>
                      </a:schemeClr>
                    </a:solidFill>
                  </a:rPr>
                  <a:t>4</a:t>
                </a:r>
              </a:p>
            </p:txBody>
          </p:sp>
        </p:grpSp>
        <p:sp>
          <p:nvSpPr>
            <p:cNvPr id="19" name="Content Placeholder 7">
              <a:extLst>
                <a:ext uri="{FF2B5EF4-FFF2-40B4-BE49-F238E27FC236}">
                  <a16:creationId xmlns:a16="http://schemas.microsoft.com/office/drawing/2014/main" id="{58AAD5B6-D8EA-8762-4394-F44846E6A35E}"/>
                </a:ext>
              </a:extLst>
            </p:cNvPr>
            <p:cNvSpPr txBox="1">
              <a:spLocks/>
            </p:cNvSpPr>
            <p:nvPr/>
          </p:nvSpPr>
          <p:spPr>
            <a:xfrm>
              <a:off x="1390355" y="4839819"/>
              <a:ext cx="3103986" cy="1144796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Font typeface="Wingdings" pitchFamily="2" charset="2"/>
                <a:buNone/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How can the application of the model yield actionable, specific 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insights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 and 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recommendations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 to enhance software practices?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EBA86C-B39F-468E-FAF5-6C42EB3965CE}"/>
              </a:ext>
            </a:extLst>
          </p:cNvPr>
          <p:cNvGrpSpPr/>
          <p:nvPr/>
        </p:nvGrpSpPr>
        <p:grpSpPr>
          <a:xfrm>
            <a:off x="491496" y="2883383"/>
            <a:ext cx="6250000" cy="897353"/>
            <a:chOff x="503603" y="1891515"/>
            <a:chExt cx="4247402" cy="130036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EBD4022-E462-4568-BE5A-249D0AEB3140}"/>
                </a:ext>
              </a:extLst>
            </p:cNvPr>
            <p:cNvGrpSpPr/>
            <p:nvPr/>
          </p:nvGrpSpPr>
          <p:grpSpPr>
            <a:xfrm>
              <a:off x="503603" y="1891515"/>
              <a:ext cx="4247402" cy="1300362"/>
              <a:chOff x="480174" y="1861648"/>
              <a:chExt cx="4247402" cy="1300362"/>
            </a:xfrm>
          </p:grpSpPr>
          <p:sp>
            <p:nvSpPr>
              <p:cNvPr id="25" name="Pentagon 24">
                <a:extLst>
                  <a:ext uri="{FF2B5EF4-FFF2-40B4-BE49-F238E27FC236}">
                    <a16:creationId xmlns:a16="http://schemas.microsoft.com/office/drawing/2014/main" id="{8EB2AFEA-78E1-6D8A-CE15-11B8E4BB76A7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BBEFC65D-4653-65C4-F9A6-24B0714E8D67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24" name="Content Placeholder 7">
              <a:extLst>
                <a:ext uri="{FF2B5EF4-FFF2-40B4-BE49-F238E27FC236}">
                  <a16:creationId xmlns:a16="http://schemas.microsoft.com/office/drawing/2014/main" id="{9D1E0FCA-1E7F-A56C-A4B0-47EBFD50898C}"/>
                </a:ext>
              </a:extLst>
            </p:cNvPr>
            <p:cNvSpPr txBox="1">
              <a:spLocks/>
            </p:cNvSpPr>
            <p:nvPr/>
          </p:nvSpPr>
          <p:spPr>
            <a:xfrm>
              <a:off x="1390725" y="2056734"/>
              <a:ext cx="3103986" cy="101338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1"/>
                  </a:solidFill>
                </a:rPr>
                <a:t>Which software quality </a:t>
              </a:r>
              <a:r>
                <a:rPr lang="en-US" b="1" dirty="0">
                  <a:solidFill>
                    <a:schemeClr val="accent1"/>
                  </a:solidFill>
                </a:rPr>
                <a:t>metrics</a:t>
              </a:r>
              <a:r>
                <a:rPr lang="en-US" dirty="0">
                  <a:solidFill>
                    <a:schemeClr val="accent1"/>
                  </a:solidFill>
                </a:rPr>
                <a:t> determine software “Greenability”?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1909E17-1570-D97F-5916-EF3FFEC6B1C7}"/>
              </a:ext>
            </a:extLst>
          </p:cNvPr>
          <p:cNvSpPr txBox="1"/>
          <p:nvPr/>
        </p:nvSpPr>
        <p:spPr>
          <a:xfrm>
            <a:off x="7203273" y="2569635"/>
            <a:ext cx="4542394" cy="1953227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algn="l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Higher Greenability Metric scores, on average, reduce the effort required for all code refactorings. </a:t>
            </a:r>
          </a:p>
          <a:p>
            <a:pPr algn="l">
              <a:lnSpc>
                <a:spcPct val="113000"/>
              </a:lnSpc>
            </a:pPr>
            <a:endParaRPr lang="en-GB" dirty="0">
              <a:solidFill>
                <a:schemeClr val="tx2"/>
              </a:solidFill>
            </a:endParaRPr>
          </a:p>
          <a:p>
            <a:pPr marL="285750" indent="-285750" algn="l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2"/>
                </a:solidFill>
              </a:rPr>
              <a:t>Volume</a:t>
            </a:r>
            <a:r>
              <a:rPr lang="en-GB" dirty="0">
                <a:solidFill>
                  <a:schemeClr val="tx2"/>
                </a:solidFill>
              </a:rPr>
              <a:t> has the greatest measured impact on the ease of code refactorings.</a:t>
            </a:r>
            <a:endParaRPr lang="en-NL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342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6BECD6-2E73-3A08-20BC-C7D1680E7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34A623-5CCE-524A-285C-44297B57F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Research Question Answers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D72A5219-2B3B-893B-C2FB-813E2AAC4B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2393" y="1424719"/>
            <a:ext cx="6066518" cy="407949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Research Questions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BA2D91-6513-0EC3-E3BD-B19081E3C168}"/>
              </a:ext>
            </a:extLst>
          </p:cNvPr>
          <p:cNvGrpSpPr/>
          <p:nvPr/>
        </p:nvGrpSpPr>
        <p:grpSpPr>
          <a:xfrm>
            <a:off x="491496" y="1929772"/>
            <a:ext cx="6257415" cy="897353"/>
            <a:chOff x="503603" y="1891515"/>
            <a:chExt cx="4247402" cy="130036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D8B9E5-AD2D-88A9-37CD-3E57C72B0AD3}"/>
                </a:ext>
              </a:extLst>
            </p:cNvPr>
            <p:cNvGrpSpPr/>
            <p:nvPr/>
          </p:nvGrpSpPr>
          <p:grpSpPr>
            <a:xfrm>
              <a:off x="503603" y="1891515"/>
              <a:ext cx="4247402" cy="1300362"/>
              <a:chOff x="480174" y="1861648"/>
              <a:chExt cx="4247402" cy="1300362"/>
            </a:xfrm>
          </p:grpSpPr>
          <p:sp>
            <p:nvSpPr>
              <p:cNvPr id="10" name="Pentagon 9">
                <a:extLst>
                  <a:ext uri="{FF2B5EF4-FFF2-40B4-BE49-F238E27FC236}">
                    <a16:creationId xmlns:a16="http://schemas.microsoft.com/office/drawing/2014/main" id="{A72075E3-528D-AC58-FDB4-6BC42B691E74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6A275743-665F-EB9A-5C18-A8094EDAD5C7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</a:p>
            </p:txBody>
          </p:sp>
        </p:grpSp>
        <p:sp>
          <p:nvSpPr>
            <p:cNvPr id="9" name="Content Placeholder 7">
              <a:extLst>
                <a:ext uri="{FF2B5EF4-FFF2-40B4-BE49-F238E27FC236}">
                  <a16:creationId xmlns:a16="http://schemas.microsoft.com/office/drawing/2014/main" id="{9F7376D3-0ADA-14B5-7B2F-7B4DA23F5E6A}"/>
                </a:ext>
              </a:extLst>
            </p:cNvPr>
            <p:cNvSpPr txBox="1">
              <a:spLocks/>
            </p:cNvSpPr>
            <p:nvPr/>
          </p:nvSpPr>
          <p:spPr>
            <a:xfrm>
              <a:off x="1395968" y="2054579"/>
              <a:ext cx="3103986" cy="101338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Which software quality 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properties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 determine software “Greenability”?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1C6691-755A-3699-9492-10A3BAE87284}"/>
              </a:ext>
            </a:extLst>
          </p:cNvPr>
          <p:cNvGrpSpPr/>
          <p:nvPr/>
        </p:nvGrpSpPr>
        <p:grpSpPr>
          <a:xfrm>
            <a:off x="501864" y="3833795"/>
            <a:ext cx="6260562" cy="897354"/>
            <a:chOff x="503603" y="3393005"/>
            <a:chExt cx="4247402" cy="130036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9F38C4F-22E9-4AF4-BE73-7962CF93AF03}"/>
                </a:ext>
              </a:extLst>
            </p:cNvPr>
            <p:cNvGrpSpPr/>
            <p:nvPr/>
          </p:nvGrpSpPr>
          <p:grpSpPr>
            <a:xfrm>
              <a:off x="503603" y="3393005"/>
              <a:ext cx="4247402" cy="1300362"/>
              <a:chOff x="480174" y="1861648"/>
              <a:chExt cx="4247402" cy="1300362"/>
            </a:xfrm>
          </p:grpSpPr>
          <p:sp>
            <p:nvSpPr>
              <p:cNvPr id="15" name="Pentagon 14">
                <a:extLst>
                  <a:ext uri="{FF2B5EF4-FFF2-40B4-BE49-F238E27FC236}">
                    <a16:creationId xmlns:a16="http://schemas.microsoft.com/office/drawing/2014/main" id="{D03FE89D-F67F-B7BC-A0B5-967371759D16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8D38D09C-EFE0-0B37-3366-090A5608A908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AD721738-AEE7-9C09-2035-4840B9A724A7}"/>
                </a:ext>
              </a:extLst>
            </p:cNvPr>
            <p:cNvSpPr txBox="1">
              <a:spLocks/>
            </p:cNvSpPr>
            <p:nvPr/>
          </p:nvSpPr>
          <p:spPr>
            <a:xfrm>
              <a:off x="1389228" y="3410487"/>
              <a:ext cx="2965763" cy="1086875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Font typeface="Wingdings" pitchFamily="2" charset="2"/>
                <a:buNone/>
              </a:pPr>
              <a:r>
                <a:rPr lang="en-US" dirty="0"/>
                <a:t>How does the predictive accuracy of the model </a:t>
              </a:r>
              <a:r>
                <a:rPr lang="en-US" b="1" dirty="0"/>
                <a:t>compare</a:t>
              </a:r>
              <a:r>
                <a:rPr lang="en-US" dirty="0"/>
                <a:t> to developer’s </a:t>
              </a:r>
              <a:r>
                <a:rPr lang="en-US" b="1" dirty="0"/>
                <a:t>perceived refactoring effort</a:t>
              </a:r>
              <a:r>
                <a:rPr lang="en-US" dirty="0"/>
                <a:t>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119F87-2B26-B1A1-BFE4-7C0AA958A0F5}"/>
              </a:ext>
            </a:extLst>
          </p:cNvPr>
          <p:cNvGrpSpPr/>
          <p:nvPr/>
        </p:nvGrpSpPr>
        <p:grpSpPr>
          <a:xfrm>
            <a:off x="512249" y="4787406"/>
            <a:ext cx="6250177" cy="897355"/>
            <a:chOff x="496187" y="4839819"/>
            <a:chExt cx="4247402" cy="130036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BE82FB-CB1D-838E-006E-158924FD2611}"/>
                </a:ext>
              </a:extLst>
            </p:cNvPr>
            <p:cNvGrpSpPr/>
            <p:nvPr/>
          </p:nvGrpSpPr>
          <p:grpSpPr>
            <a:xfrm>
              <a:off x="496187" y="4839819"/>
              <a:ext cx="4247402" cy="1300362"/>
              <a:chOff x="480174" y="1861648"/>
              <a:chExt cx="4247402" cy="1300362"/>
            </a:xfrm>
          </p:grpSpPr>
          <p:sp>
            <p:nvSpPr>
              <p:cNvPr id="20" name="Pentagon 19">
                <a:extLst>
                  <a:ext uri="{FF2B5EF4-FFF2-40B4-BE49-F238E27FC236}">
                    <a16:creationId xmlns:a16="http://schemas.microsoft.com/office/drawing/2014/main" id="{573C7371-411E-C57F-D74A-CB68ACE05AD7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Hexagon 20">
                <a:extLst>
                  <a:ext uri="{FF2B5EF4-FFF2-40B4-BE49-F238E27FC236}">
                    <a16:creationId xmlns:a16="http://schemas.microsoft.com/office/drawing/2014/main" id="{72577AD9-14BA-8D36-5B3F-AD79664E7684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>
                        <a:lumMod val="75000"/>
                      </a:schemeClr>
                    </a:solidFill>
                  </a:rPr>
                  <a:t>4</a:t>
                </a:r>
              </a:p>
            </p:txBody>
          </p:sp>
        </p:grpSp>
        <p:sp>
          <p:nvSpPr>
            <p:cNvPr id="19" name="Content Placeholder 7">
              <a:extLst>
                <a:ext uri="{FF2B5EF4-FFF2-40B4-BE49-F238E27FC236}">
                  <a16:creationId xmlns:a16="http://schemas.microsoft.com/office/drawing/2014/main" id="{58AAD5B6-D8EA-8762-4394-F44846E6A35E}"/>
                </a:ext>
              </a:extLst>
            </p:cNvPr>
            <p:cNvSpPr txBox="1">
              <a:spLocks/>
            </p:cNvSpPr>
            <p:nvPr/>
          </p:nvSpPr>
          <p:spPr>
            <a:xfrm>
              <a:off x="1390355" y="4839819"/>
              <a:ext cx="3103986" cy="1144796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Font typeface="Wingdings" pitchFamily="2" charset="2"/>
                <a:buNone/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How can the application of the model yield actionable, specific 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insights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 and 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recommendations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 to enhance software practices?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EBA86C-B39F-468E-FAF5-6C42EB3965CE}"/>
              </a:ext>
            </a:extLst>
          </p:cNvPr>
          <p:cNvGrpSpPr/>
          <p:nvPr/>
        </p:nvGrpSpPr>
        <p:grpSpPr>
          <a:xfrm>
            <a:off x="491496" y="2883383"/>
            <a:ext cx="6250000" cy="897353"/>
            <a:chOff x="503603" y="1891515"/>
            <a:chExt cx="4247402" cy="130036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EBD4022-E462-4568-BE5A-249D0AEB3140}"/>
                </a:ext>
              </a:extLst>
            </p:cNvPr>
            <p:cNvGrpSpPr/>
            <p:nvPr/>
          </p:nvGrpSpPr>
          <p:grpSpPr>
            <a:xfrm>
              <a:off x="503603" y="1891515"/>
              <a:ext cx="4247402" cy="1300362"/>
              <a:chOff x="480174" y="1861648"/>
              <a:chExt cx="4247402" cy="1300362"/>
            </a:xfrm>
          </p:grpSpPr>
          <p:sp>
            <p:nvSpPr>
              <p:cNvPr id="25" name="Pentagon 24">
                <a:extLst>
                  <a:ext uri="{FF2B5EF4-FFF2-40B4-BE49-F238E27FC236}">
                    <a16:creationId xmlns:a16="http://schemas.microsoft.com/office/drawing/2014/main" id="{8EB2AFEA-78E1-6D8A-CE15-11B8E4BB76A7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BBEFC65D-4653-65C4-F9A6-24B0714E8D67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</a:p>
            </p:txBody>
          </p:sp>
        </p:grpSp>
        <p:sp>
          <p:nvSpPr>
            <p:cNvPr id="24" name="Content Placeholder 7">
              <a:extLst>
                <a:ext uri="{FF2B5EF4-FFF2-40B4-BE49-F238E27FC236}">
                  <a16:creationId xmlns:a16="http://schemas.microsoft.com/office/drawing/2014/main" id="{9D1E0FCA-1E7F-A56C-A4B0-47EBFD50898C}"/>
                </a:ext>
              </a:extLst>
            </p:cNvPr>
            <p:cNvSpPr txBox="1">
              <a:spLocks/>
            </p:cNvSpPr>
            <p:nvPr/>
          </p:nvSpPr>
          <p:spPr>
            <a:xfrm>
              <a:off x="1390725" y="2056734"/>
              <a:ext cx="3103986" cy="101338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Which software quality 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metrics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 determine software “Greenability”?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227AD8D-4B06-92DD-B593-73E11B35C0C9}"/>
              </a:ext>
            </a:extLst>
          </p:cNvPr>
          <p:cNvSpPr txBox="1"/>
          <p:nvPr/>
        </p:nvSpPr>
        <p:spPr>
          <a:xfrm>
            <a:off x="7117059" y="2456376"/>
            <a:ext cx="45523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2"/>
                </a:solidFill>
                <a:effectLst/>
                <a:latin typeface="Utopia"/>
              </a:rPr>
              <a:t>Developers’ perception of effort aligned </a:t>
            </a:r>
            <a:r>
              <a:rPr lang="en-GB" sz="1800" b="1" dirty="0">
                <a:solidFill>
                  <a:schemeClr val="tx2"/>
                </a:solidFill>
                <a:effectLst/>
                <a:latin typeface="Utopia"/>
              </a:rPr>
              <a:t>accurately </a:t>
            </a:r>
            <a:r>
              <a:rPr lang="en-GB" sz="1800" dirty="0">
                <a:solidFill>
                  <a:schemeClr val="tx2"/>
                </a:solidFill>
                <a:effectLst/>
                <a:latin typeface="Utopia"/>
              </a:rPr>
              <a:t>with measured effort results for most properties, except Maintainability, which they overestimate</a:t>
            </a:r>
          </a:p>
          <a:p>
            <a:endParaRPr lang="en-GB" sz="1800" dirty="0">
              <a:solidFill>
                <a:schemeClr val="tx2"/>
              </a:solidFill>
              <a:effectLst/>
              <a:latin typeface="Utopi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2"/>
                </a:solidFill>
                <a:effectLst/>
                <a:latin typeface="Utopia"/>
              </a:rPr>
              <a:t>Maintainability: most important</a:t>
            </a:r>
          </a:p>
          <a:p>
            <a:endParaRPr lang="en-GB" sz="1800" dirty="0">
              <a:solidFill>
                <a:schemeClr val="tx2"/>
              </a:solidFill>
              <a:effectLst/>
              <a:latin typeface="Utopi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2"/>
                </a:solidFill>
                <a:effectLst/>
                <a:latin typeface="Utopia"/>
              </a:rPr>
              <a:t>Performance Efficiency and Freshness:</a:t>
            </a:r>
            <a:r>
              <a:rPr lang="en-GB" dirty="0">
                <a:solidFill>
                  <a:schemeClr val="tx2"/>
                </a:solidFill>
                <a:latin typeface="Utopia"/>
              </a:rPr>
              <a:t> no perceived impact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57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6BECD6-2E73-3A08-20BC-C7D1680E7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34A623-5CCE-524A-285C-44297B57F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Research Question Answers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D72A5219-2B3B-893B-C2FB-813E2AAC4B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2393" y="1424719"/>
            <a:ext cx="6066518" cy="407949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Research Questions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BA2D91-6513-0EC3-E3BD-B19081E3C168}"/>
              </a:ext>
            </a:extLst>
          </p:cNvPr>
          <p:cNvGrpSpPr/>
          <p:nvPr/>
        </p:nvGrpSpPr>
        <p:grpSpPr>
          <a:xfrm>
            <a:off x="491496" y="1929772"/>
            <a:ext cx="6257415" cy="897353"/>
            <a:chOff x="503603" y="1891515"/>
            <a:chExt cx="4247402" cy="130036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D8B9E5-AD2D-88A9-37CD-3E57C72B0AD3}"/>
                </a:ext>
              </a:extLst>
            </p:cNvPr>
            <p:cNvGrpSpPr/>
            <p:nvPr/>
          </p:nvGrpSpPr>
          <p:grpSpPr>
            <a:xfrm>
              <a:off x="503603" y="1891515"/>
              <a:ext cx="4247402" cy="1300362"/>
              <a:chOff x="480174" y="1861648"/>
              <a:chExt cx="4247402" cy="1300362"/>
            </a:xfrm>
          </p:grpSpPr>
          <p:sp>
            <p:nvSpPr>
              <p:cNvPr id="10" name="Pentagon 9">
                <a:extLst>
                  <a:ext uri="{FF2B5EF4-FFF2-40B4-BE49-F238E27FC236}">
                    <a16:creationId xmlns:a16="http://schemas.microsoft.com/office/drawing/2014/main" id="{A72075E3-528D-AC58-FDB4-6BC42B691E74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6A275743-665F-EB9A-5C18-A8094EDAD5C7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>
                        <a:lumMod val="75000"/>
                      </a:schemeClr>
                    </a:solidFill>
                  </a:rPr>
                  <a:t>1</a:t>
                </a:r>
              </a:p>
            </p:txBody>
          </p:sp>
        </p:grpSp>
        <p:sp>
          <p:nvSpPr>
            <p:cNvPr id="9" name="Content Placeholder 7">
              <a:extLst>
                <a:ext uri="{FF2B5EF4-FFF2-40B4-BE49-F238E27FC236}">
                  <a16:creationId xmlns:a16="http://schemas.microsoft.com/office/drawing/2014/main" id="{9F7376D3-0ADA-14B5-7B2F-7B4DA23F5E6A}"/>
                </a:ext>
              </a:extLst>
            </p:cNvPr>
            <p:cNvSpPr txBox="1">
              <a:spLocks/>
            </p:cNvSpPr>
            <p:nvPr/>
          </p:nvSpPr>
          <p:spPr>
            <a:xfrm>
              <a:off x="1395968" y="2054579"/>
              <a:ext cx="3103986" cy="101338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Which software quality 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properties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 determine software “Greenability”?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1C6691-755A-3699-9492-10A3BAE87284}"/>
              </a:ext>
            </a:extLst>
          </p:cNvPr>
          <p:cNvGrpSpPr/>
          <p:nvPr/>
        </p:nvGrpSpPr>
        <p:grpSpPr>
          <a:xfrm>
            <a:off x="501864" y="3833795"/>
            <a:ext cx="6260562" cy="897354"/>
            <a:chOff x="503603" y="3393005"/>
            <a:chExt cx="4247402" cy="130036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9F38C4F-22E9-4AF4-BE73-7962CF93AF03}"/>
                </a:ext>
              </a:extLst>
            </p:cNvPr>
            <p:cNvGrpSpPr/>
            <p:nvPr/>
          </p:nvGrpSpPr>
          <p:grpSpPr>
            <a:xfrm>
              <a:off x="503603" y="3393005"/>
              <a:ext cx="4247402" cy="1300362"/>
              <a:chOff x="480174" y="1861648"/>
              <a:chExt cx="4247402" cy="1300362"/>
            </a:xfrm>
          </p:grpSpPr>
          <p:sp>
            <p:nvSpPr>
              <p:cNvPr id="15" name="Pentagon 14">
                <a:extLst>
                  <a:ext uri="{FF2B5EF4-FFF2-40B4-BE49-F238E27FC236}">
                    <a16:creationId xmlns:a16="http://schemas.microsoft.com/office/drawing/2014/main" id="{D03FE89D-F67F-B7BC-A0B5-967371759D16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8D38D09C-EFE0-0B37-3366-090A5608A908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</a:p>
            </p:txBody>
          </p:sp>
        </p:grpSp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AD721738-AEE7-9C09-2035-4840B9A724A7}"/>
                </a:ext>
              </a:extLst>
            </p:cNvPr>
            <p:cNvSpPr txBox="1">
              <a:spLocks/>
            </p:cNvSpPr>
            <p:nvPr/>
          </p:nvSpPr>
          <p:spPr>
            <a:xfrm>
              <a:off x="1389228" y="3410487"/>
              <a:ext cx="2965763" cy="1086875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Font typeface="Wingdings" pitchFamily="2" charset="2"/>
                <a:buNone/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How does the predictive accuracy of the model 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compare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 to developer’s 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perceived refactoring effort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119F87-2B26-B1A1-BFE4-7C0AA958A0F5}"/>
              </a:ext>
            </a:extLst>
          </p:cNvPr>
          <p:cNvGrpSpPr/>
          <p:nvPr/>
        </p:nvGrpSpPr>
        <p:grpSpPr>
          <a:xfrm>
            <a:off x="512249" y="4787406"/>
            <a:ext cx="6250177" cy="897355"/>
            <a:chOff x="496187" y="4839819"/>
            <a:chExt cx="4247402" cy="130036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BE82FB-CB1D-838E-006E-158924FD2611}"/>
                </a:ext>
              </a:extLst>
            </p:cNvPr>
            <p:cNvGrpSpPr/>
            <p:nvPr/>
          </p:nvGrpSpPr>
          <p:grpSpPr>
            <a:xfrm>
              <a:off x="496187" y="4839819"/>
              <a:ext cx="4247402" cy="1300362"/>
              <a:chOff x="480174" y="1861648"/>
              <a:chExt cx="4247402" cy="1300362"/>
            </a:xfrm>
          </p:grpSpPr>
          <p:sp>
            <p:nvSpPr>
              <p:cNvPr id="20" name="Pentagon 19">
                <a:extLst>
                  <a:ext uri="{FF2B5EF4-FFF2-40B4-BE49-F238E27FC236}">
                    <a16:creationId xmlns:a16="http://schemas.microsoft.com/office/drawing/2014/main" id="{573C7371-411E-C57F-D74A-CB68ACE05AD7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Hexagon 20">
                <a:extLst>
                  <a:ext uri="{FF2B5EF4-FFF2-40B4-BE49-F238E27FC236}">
                    <a16:creationId xmlns:a16="http://schemas.microsoft.com/office/drawing/2014/main" id="{72577AD9-14BA-8D36-5B3F-AD79664E7684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9" name="Content Placeholder 7">
              <a:extLst>
                <a:ext uri="{FF2B5EF4-FFF2-40B4-BE49-F238E27FC236}">
                  <a16:creationId xmlns:a16="http://schemas.microsoft.com/office/drawing/2014/main" id="{58AAD5B6-D8EA-8762-4394-F44846E6A35E}"/>
                </a:ext>
              </a:extLst>
            </p:cNvPr>
            <p:cNvSpPr txBox="1">
              <a:spLocks/>
            </p:cNvSpPr>
            <p:nvPr/>
          </p:nvSpPr>
          <p:spPr>
            <a:xfrm>
              <a:off x="1390355" y="4839819"/>
              <a:ext cx="3103986" cy="1144796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Font typeface="Wingdings" pitchFamily="2" charset="2"/>
                <a:buNone/>
              </a:pPr>
              <a:r>
                <a:rPr lang="en-US" dirty="0"/>
                <a:t>How can the application of the model yield actionable, specific </a:t>
              </a:r>
              <a:r>
                <a:rPr lang="en-US" b="1" dirty="0"/>
                <a:t>insights</a:t>
              </a:r>
              <a:r>
                <a:rPr lang="en-US" dirty="0"/>
                <a:t> and </a:t>
              </a:r>
              <a:r>
                <a:rPr lang="en-US" b="1" dirty="0"/>
                <a:t>recommendations</a:t>
              </a:r>
              <a:r>
                <a:rPr lang="en-US" dirty="0"/>
                <a:t> to enhance software practices?</a:t>
              </a:r>
              <a:endParaRPr lang="en-US" sz="14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EBA86C-B39F-468E-FAF5-6C42EB3965CE}"/>
              </a:ext>
            </a:extLst>
          </p:cNvPr>
          <p:cNvGrpSpPr/>
          <p:nvPr/>
        </p:nvGrpSpPr>
        <p:grpSpPr>
          <a:xfrm>
            <a:off x="491496" y="2883383"/>
            <a:ext cx="6250000" cy="897353"/>
            <a:chOff x="503603" y="1891515"/>
            <a:chExt cx="4247402" cy="130036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EBD4022-E462-4568-BE5A-249D0AEB3140}"/>
                </a:ext>
              </a:extLst>
            </p:cNvPr>
            <p:cNvGrpSpPr/>
            <p:nvPr/>
          </p:nvGrpSpPr>
          <p:grpSpPr>
            <a:xfrm>
              <a:off x="503603" y="1891515"/>
              <a:ext cx="4247402" cy="1300362"/>
              <a:chOff x="480174" y="1861648"/>
              <a:chExt cx="4247402" cy="1300362"/>
            </a:xfrm>
          </p:grpSpPr>
          <p:sp>
            <p:nvSpPr>
              <p:cNvPr id="25" name="Pentagon 24">
                <a:extLst>
                  <a:ext uri="{FF2B5EF4-FFF2-40B4-BE49-F238E27FC236}">
                    <a16:creationId xmlns:a16="http://schemas.microsoft.com/office/drawing/2014/main" id="{8EB2AFEA-78E1-6D8A-CE15-11B8E4BB76A7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BBEFC65D-4653-65C4-F9A6-24B0714E8D67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</a:p>
            </p:txBody>
          </p:sp>
        </p:grpSp>
        <p:sp>
          <p:nvSpPr>
            <p:cNvPr id="24" name="Content Placeholder 7">
              <a:extLst>
                <a:ext uri="{FF2B5EF4-FFF2-40B4-BE49-F238E27FC236}">
                  <a16:creationId xmlns:a16="http://schemas.microsoft.com/office/drawing/2014/main" id="{9D1E0FCA-1E7F-A56C-A4B0-47EBFD50898C}"/>
                </a:ext>
              </a:extLst>
            </p:cNvPr>
            <p:cNvSpPr txBox="1">
              <a:spLocks/>
            </p:cNvSpPr>
            <p:nvPr/>
          </p:nvSpPr>
          <p:spPr>
            <a:xfrm>
              <a:off x="1390725" y="2056734"/>
              <a:ext cx="3103986" cy="101338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Which software quality </a:t>
              </a:r>
              <a:r>
                <a:rPr lang="en-US" b="1" dirty="0">
                  <a:solidFill>
                    <a:schemeClr val="bg1">
                      <a:lumMod val="75000"/>
                    </a:schemeClr>
                  </a:solidFill>
                </a:rPr>
                <a:t>metrics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 determine software “Greenability”?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21882B4-791B-BC3B-7D41-A3963E2273A1}"/>
              </a:ext>
            </a:extLst>
          </p:cNvPr>
          <p:cNvSpPr txBox="1"/>
          <p:nvPr/>
        </p:nvSpPr>
        <p:spPr>
          <a:xfrm>
            <a:off x="6963030" y="2491089"/>
            <a:ext cx="4828717" cy="2579296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algn="l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Greenability Model helps developers identify software quality properties needing improvement to reduce refactoring effort.</a:t>
            </a:r>
          </a:p>
          <a:p>
            <a:pPr algn="l">
              <a:lnSpc>
                <a:spcPct val="113000"/>
              </a:lnSpc>
            </a:pPr>
            <a:endParaRPr lang="en-GB" dirty="0">
              <a:solidFill>
                <a:schemeClr val="tx2"/>
              </a:solidFill>
            </a:endParaRPr>
          </a:p>
          <a:p>
            <a:pPr marL="285750" indent="-28575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Specifically target</a:t>
            </a:r>
            <a:r>
              <a:rPr lang="en-GB" b="1" dirty="0">
                <a:solidFill>
                  <a:schemeClr val="tx2"/>
                </a:solidFill>
              </a:rPr>
              <a:t> Architecture, Reliability and Maintainability </a:t>
            </a:r>
          </a:p>
          <a:p>
            <a:pPr>
              <a:lnSpc>
                <a:spcPct val="113000"/>
              </a:lnSpc>
            </a:pPr>
            <a:endParaRPr lang="en-NL" dirty="0">
              <a:solidFill>
                <a:schemeClr val="tx2"/>
              </a:solidFill>
            </a:endParaRPr>
          </a:p>
          <a:p>
            <a:pPr marL="285750" indent="-285750" algn="l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Address </a:t>
            </a:r>
            <a:r>
              <a:rPr lang="en-GB" b="1" dirty="0">
                <a:solidFill>
                  <a:schemeClr val="tx2"/>
                </a:solidFill>
              </a:rPr>
              <a:t>low-scoring</a:t>
            </a:r>
            <a:r>
              <a:rPr lang="en-GB" dirty="0">
                <a:solidFill>
                  <a:schemeClr val="tx2"/>
                </a:solidFill>
              </a:rPr>
              <a:t> properties and metrics</a:t>
            </a:r>
          </a:p>
        </p:txBody>
      </p:sp>
    </p:spTree>
    <p:extLst>
      <p:ext uri="{BB962C8B-B14F-4D97-AF65-F5344CB8AC3E}">
        <p14:creationId xmlns:p14="http://schemas.microsoft.com/office/powerpoint/2010/main" val="2185957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8D751-D7E7-9C49-9738-9C4485008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E242BD21-9B61-2246-BCB1-4BE5E1BEBE1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27436DB-3651-E842-9FB7-13DA5BE2FA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216756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763C605-75CA-DC4D-AE17-D3F134A4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67" y="391823"/>
            <a:ext cx="9810000" cy="28281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Important Concepts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6066A7-E34B-ADA1-DDBF-7395F71F756D}"/>
              </a:ext>
            </a:extLst>
          </p:cNvPr>
          <p:cNvSpPr/>
          <p:nvPr/>
        </p:nvSpPr>
        <p:spPr>
          <a:xfrm>
            <a:off x="4574893" y="1434457"/>
            <a:ext cx="3042214" cy="12591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NL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Greenability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C813F4-50D1-ADDD-7AC3-A94A591A3EDD}"/>
              </a:ext>
            </a:extLst>
          </p:cNvPr>
          <p:cNvSpPr/>
          <p:nvPr/>
        </p:nvSpPr>
        <p:spPr>
          <a:xfrm>
            <a:off x="4574893" y="3735049"/>
            <a:ext cx="3042214" cy="12591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NL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Effort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D2B057-D520-BDEF-1E2B-044602D41299}"/>
              </a:ext>
            </a:extLst>
          </p:cNvPr>
          <p:cNvSpPr/>
          <p:nvPr/>
        </p:nvSpPr>
        <p:spPr>
          <a:xfrm>
            <a:off x="852414" y="3735049"/>
            <a:ext cx="3042214" cy="12591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NL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Properties and Metrics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4B1067-25FC-841B-D0BF-698985843AE7}"/>
              </a:ext>
            </a:extLst>
          </p:cNvPr>
          <p:cNvSpPr/>
          <p:nvPr/>
        </p:nvSpPr>
        <p:spPr>
          <a:xfrm>
            <a:off x="8297372" y="3735049"/>
            <a:ext cx="3042214" cy="12591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NL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Refactorings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0DD382-CA2D-E2C4-6FD1-49C2DE66B9B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2373521" y="2693631"/>
            <a:ext cx="3722479" cy="1041418"/>
          </a:xfrm>
          <a:prstGeom prst="line">
            <a:avLst/>
          </a:prstGeom>
          <a:ln w="76200">
            <a:solidFill>
              <a:srgbClr val="B3BEC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D3DB7-0662-3E05-786C-2B5606688BB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096000" y="2693631"/>
            <a:ext cx="0" cy="1041418"/>
          </a:xfrm>
          <a:prstGeom prst="line">
            <a:avLst/>
          </a:prstGeom>
          <a:ln w="76200">
            <a:solidFill>
              <a:srgbClr val="B3BEC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8A1E10-D32C-6594-0A79-CA803367E894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6096000" y="2693631"/>
            <a:ext cx="3722479" cy="1041418"/>
          </a:xfrm>
          <a:prstGeom prst="line">
            <a:avLst/>
          </a:prstGeom>
          <a:ln w="76200">
            <a:solidFill>
              <a:srgbClr val="B3BEC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175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D2A74B-2673-1794-001A-86E9B2B16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58DA46-2D0B-09AC-2328-0157AB8E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Threats to Validity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C63DE9-FBB6-1C91-C558-173E08F1CB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sz="1800" dirty="0"/>
              <a:t>1. </a:t>
            </a:r>
            <a:r>
              <a:rPr lang="en-GB" sz="1800" b="1" dirty="0"/>
              <a:t>Definition of Effort</a:t>
            </a:r>
          </a:p>
          <a:p>
            <a:pPr marL="0" indent="0">
              <a:buNone/>
            </a:pPr>
            <a:r>
              <a:rPr lang="en-GB" sz="1800" dirty="0"/>
              <a:t>	Accounted for by considered 2 definitions, but still very complex </a:t>
            </a:r>
          </a:p>
          <a:p>
            <a:pPr marL="0" indent="0">
              <a:buNone/>
            </a:pPr>
            <a:endParaRPr lang="en-NL" sz="1800" dirty="0"/>
          </a:p>
          <a:p>
            <a:pPr marL="0" indent="0">
              <a:buNone/>
            </a:pPr>
            <a:r>
              <a:rPr lang="en-NL" sz="1800" dirty="0"/>
              <a:t>2</a:t>
            </a:r>
            <a:r>
              <a:rPr lang="en-NL" sz="1800" b="1" dirty="0"/>
              <a:t>. Number of Data Points</a:t>
            </a:r>
          </a:p>
          <a:p>
            <a:pPr marL="0" indent="0">
              <a:buNone/>
            </a:pPr>
            <a:r>
              <a:rPr lang="en-NL" sz="1800" dirty="0"/>
              <a:t>	9 systems x 6 Refactorings x 4 implementations = 216 Files</a:t>
            </a:r>
          </a:p>
          <a:p>
            <a:pPr marL="0" indent="0">
              <a:buNone/>
            </a:pPr>
            <a:r>
              <a:rPr lang="en-NL" sz="1800" dirty="0"/>
              <a:t>	Average 4 implementations: 9 systems x 6 Refactorings  = 54 files </a:t>
            </a:r>
          </a:p>
          <a:p>
            <a:pPr marL="0" indent="0">
              <a:buNone/>
            </a:pPr>
            <a:r>
              <a:rPr lang="en-NL" sz="1800" dirty="0"/>
              <a:t>	25 survey participants</a:t>
            </a:r>
          </a:p>
          <a:p>
            <a:pPr marL="0" indent="0">
              <a:buNone/>
            </a:pPr>
            <a:endParaRPr lang="en-NL" sz="1800" dirty="0"/>
          </a:p>
          <a:p>
            <a:pPr marL="0" indent="0">
              <a:buNone/>
            </a:pPr>
            <a:r>
              <a:rPr lang="en-GB" sz="1800" dirty="0"/>
              <a:t>3. </a:t>
            </a:r>
            <a:r>
              <a:rPr lang="en-GB" sz="1800" b="1" dirty="0"/>
              <a:t>Impact of the Refactorings on Energy Consumption</a:t>
            </a:r>
            <a:endParaRPr lang="en-NL" sz="1800" b="1" dirty="0"/>
          </a:p>
          <a:p>
            <a:pPr marL="0" indent="0">
              <a:buNone/>
            </a:pPr>
            <a:r>
              <a:rPr lang="en-NL" sz="1800" dirty="0"/>
              <a:t>	</a:t>
            </a:r>
            <a:r>
              <a:rPr lang="en-GB" sz="1800" i="1" dirty="0"/>
              <a:t>“refactorings can not only impact energy usage but can also </a:t>
            </a:r>
            <a:r>
              <a:rPr lang="en-GB" sz="1800" b="1" i="1" dirty="0"/>
              <a:t>increase and decrease </a:t>
            </a:r>
            <a:r>
              <a:rPr lang="en-GB" sz="1800" i="1" dirty="0"/>
              <a:t>the amount of energy used 	by an application.”. [1]</a:t>
            </a:r>
          </a:p>
          <a:p>
            <a:pPr marL="0" indent="0">
              <a:buNone/>
            </a:pPr>
            <a:endParaRPr lang="en-GB" sz="1800" i="1" dirty="0"/>
          </a:p>
          <a:p>
            <a:pPr marL="0" indent="0">
              <a:buNone/>
            </a:pPr>
            <a:endParaRPr lang="en-GB" sz="18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7C5C2-0022-FB40-C928-26A6D8B1BCC5}"/>
              </a:ext>
            </a:extLst>
          </p:cNvPr>
          <p:cNvSpPr txBox="1"/>
          <p:nvPr/>
        </p:nvSpPr>
        <p:spPr>
          <a:xfrm>
            <a:off x="831553" y="5915697"/>
            <a:ext cx="10905286" cy="49808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GB" sz="1200" dirty="0">
                <a:solidFill>
                  <a:schemeClr val="tx2"/>
                </a:solidFill>
              </a:rPr>
              <a:t>[1] C. </a:t>
            </a:r>
            <a:r>
              <a:rPr lang="en-GB" sz="1200" dirty="0" err="1">
                <a:solidFill>
                  <a:schemeClr val="tx2"/>
                </a:solidFill>
              </a:rPr>
              <a:t>Sahin</a:t>
            </a:r>
            <a:r>
              <a:rPr lang="en-GB" sz="1200" dirty="0">
                <a:solidFill>
                  <a:schemeClr val="tx2"/>
                </a:solidFill>
              </a:rPr>
              <a:t>, L. L. Pollock, and J. A. Clause, “How do code refactorings affect energy usage?” In International Symposium on Empirical Software Engineering and Measurement, 2014. [Online]. Available: https:// </a:t>
            </a:r>
            <a:r>
              <a:rPr lang="en-GB" sz="1200" dirty="0" err="1">
                <a:solidFill>
                  <a:schemeClr val="tx2"/>
                </a:solidFill>
              </a:rPr>
              <a:t>api.semanticscholar.org</a:t>
            </a:r>
            <a:r>
              <a:rPr lang="en-GB" sz="1200" dirty="0">
                <a:solidFill>
                  <a:schemeClr val="tx2"/>
                </a:solidFill>
              </a:rPr>
              <a:t>/CorpusID:14237840.</a:t>
            </a:r>
            <a:endParaRPr lang="en-NL" sz="12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685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CCC63-8445-793C-6EBC-5C7C80B9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BA672-4A0B-25D3-DA7E-743EF4FEC7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504143"/>
          </a:xfrm>
        </p:spPr>
        <p:txBody>
          <a:bodyPr/>
          <a:lstStyle/>
          <a:p>
            <a:r>
              <a:rPr lang="en-GB" dirty="0"/>
              <a:t>discussion</a:t>
            </a:r>
            <a:endParaRPr lang="en-NL" dirty="0"/>
          </a:p>
          <a:p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58DA87-FE24-EEC5-05C4-DA07780E4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Refactoring Similarities Example</a:t>
            </a:r>
          </a:p>
        </p:txBody>
      </p:sp>
      <p:pic>
        <p:nvPicPr>
          <p:cNvPr id="10" name="Content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62BB607-F89C-F7C2-04D0-DBDEE16C486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3071822" y="3844376"/>
            <a:ext cx="8522405" cy="2055098"/>
          </a:xfrm>
        </p:spPr>
      </p:pic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239A531-63F4-CB98-2E00-964F164617EB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3"/>
          <a:stretch>
            <a:fillRect/>
          </a:stretch>
        </p:blipFill>
        <p:spPr>
          <a:xfrm>
            <a:off x="3071823" y="1347445"/>
            <a:ext cx="8522404" cy="216571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BA6E2A-F193-1071-1C10-AE4684D7562A}"/>
              </a:ext>
            </a:extLst>
          </p:cNvPr>
          <p:cNvSpPr txBox="1"/>
          <p:nvPr/>
        </p:nvSpPr>
        <p:spPr>
          <a:xfrm>
            <a:off x="914400" y="2113579"/>
            <a:ext cx="1454714" cy="633443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NL" sz="1600" b="1" dirty="0">
                <a:solidFill>
                  <a:schemeClr val="tx2"/>
                </a:solidFill>
              </a:rPr>
              <a:t>Green Pattern:</a:t>
            </a:r>
          </a:p>
          <a:p>
            <a:pPr algn="ctr">
              <a:lnSpc>
                <a:spcPct val="113000"/>
              </a:lnSpc>
            </a:pPr>
            <a:r>
              <a:rPr lang="en-NL" sz="1600" dirty="0">
                <a:solidFill>
                  <a:schemeClr val="tx2"/>
                </a:solidFill>
              </a:rPr>
              <a:t>DrawAllocation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23913B-3B56-B866-357B-EB7773ADCD8C}"/>
              </a:ext>
            </a:extLst>
          </p:cNvPr>
          <p:cNvSpPr txBox="1"/>
          <p:nvPr/>
        </p:nvSpPr>
        <p:spPr>
          <a:xfrm>
            <a:off x="481160" y="4416095"/>
            <a:ext cx="2034488" cy="911660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NL" sz="1600" b="1" dirty="0">
                <a:solidFill>
                  <a:schemeClr val="tx2"/>
                </a:solidFill>
              </a:rPr>
              <a:t>Common Refactoring:</a:t>
            </a:r>
          </a:p>
          <a:p>
            <a:pPr algn="ctr">
              <a:lnSpc>
                <a:spcPct val="113000"/>
              </a:lnSpc>
            </a:pPr>
            <a:r>
              <a:rPr lang="en-NL" sz="1600" dirty="0">
                <a:solidFill>
                  <a:schemeClr val="tx2"/>
                </a:solidFill>
              </a:rPr>
              <a:t>Convert Local </a:t>
            </a:r>
          </a:p>
          <a:p>
            <a:pPr algn="ctr">
              <a:lnSpc>
                <a:spcPct val="113000"/>
              </a:lnSpc>
            </a:pPr>
            <a:r>
              <a:rPr lang="en-NL" sz="1600" dirty="0">
                <a:solidFill>
                  <a:schemeClr val="tx2"/>
                </a:solidFill>
              </a:rPr>
              <a:t>Variable to Field</a:t>
            </a: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D5C4C4A9-5064-85A6-DF37-DA7E6E0024B8}"/>
              </a:ext>
            </a:extLst>
          </p:cNvPr>
          <p:cNvSpPr/>
          <p:nvPr/>
        </p:nvSpPr>
        <p:spPr>
          <a:xfrm rot="5400000">
            <a:off x="2508963" y="2385119"/>
            <a:ext cx="227674" cy="144867"/>
          </a:xfrm>
          <a:prstGeom prst="triangle">
            <a:avLst/>
          </a:prstGeom>
          <a:solidFill>
            <a:srgbClr val="1E3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2000" dirty="0" err="1">
              <a:solidFill>
                <a:schemeClr val="bg1"/>
              </a:solidFill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D9372F76-66D4-563A-9ADE-A570BEF6BF57}"/>
              </a:ext>
            </a:extLst>
          </p:cNvPr>
          <p:cNvSpPr/>
          <p:nvPr/>
        </p:nvSpPr>
        <p:spPr>
          <a:xfrm rot="5400000">
            <a:off x="2508963" y="4775324"/>
            <a:ext cx="227674" cy="144867"/>
          </a:xfrm>
          <a:prstGeom prst="triangle">
            <a:avLst/>
          </a:prstGeom>
          <a:solidFill>
            <a:srgbClr val="1E3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20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113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FE03BCE-1464-0645-91D3-820AAE81B8B6}"/>
              </a:ext>
            </a:extLst>
          </p:cNvPr>
          <p:cNvSpPr/>
          <p:nvPr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4042E5-EE42-1A40-8DC5-D53FAECFB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12B326-E5E0-804F-8CD7-3137353CAEC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Overview of the contents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40FC6D-EBF3-7B4C-AB94-69F242196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47047" y="1078698"/>
            <a:ext cx="7765819" cy="5407162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Introduction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Problem Statement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Research Questions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Research Method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Background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Definitions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Sigrid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Model Design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Validation</a:t>
            </a:r>
          </a:p>
          <a:p>
            <a:pPr marL="482850" lvl="1" indent="-285750"/>
            <a:r>
              <a:rPr lang="en-US" dirty="0">
                <a:solidFill>
                  <a:srgbClr val="DAE2EB"/>
                </a:solidFill>
              </a:rPr>
              <a:t>Methodology</a:t>
            </a:r>
          </a:p>
          <a:p>
            <a:pPr marL="482850" lvl="1" indent="-285750"/>
            <a:r>
              <a:rPr lang="en-US" dirty="0">
                <a:solidFill>
                  <a:srgbClr val="DAE2EB"/>
                </a:solidFill>
              </a:rPr>
              <a:t>Results</a:t>
            </a:r>
          </a:p>
          <a:p>
            <a:pPr marL="482850" lvl="1" indent="-285750"/>
            <a:r>
              <a:rPr lang="en-US" dirty="0">
                <a:solidFill>
                  <a:srgbClr val="DAE2EB"/>
                </a:solidFill>
              </a:rPr>
              <a:t>Survey</a:t>
            </a:r>
            <a:endParaRPr lang="en-US" dirty="0">
              <a:solidFill>
                <a:schemeClr val="accent2"/>
              </a:solidFill>
            </a:endParaRP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Discussion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Final Remarks</a:t>
            </a:r>
          </a:p>
          <a:p>
            <a:pPr>
              <a:buFont typeface="+mj-lt"/>
              <a:buAutoNum type="arabicPeriod" startAt="2"/>
            </a:pPr>
            <a:endParaRPr lang="en-US" b="1" dirty="0">
              <a:solidFill>
                <a:schemeClr val="accent2"/>
              </a:solidFill>
            </a:endParaRPr>
          </a:p>
          <a:p>
            <a:pPr>
              <a:buFont typeface="+mj-lt"/>
              <a:buAutoNum type="arabicPeriod" startAt="2"/>
            </a:pP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9BDE0A-9395-9E89-50A9-1152BDA55254}"/>
              </a:ext>
            </a:extLst>
          </p:cNvPr>
          <p:cNvSpPr/>
          <p:nvPr/>
        </p:nvSpPr>
        <p:spPr>
          <a:xfrm>
            <a:off x="1547047" y="1036761"/>
            <a:ext cx="7875270" cy="4596596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588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C06E9D-7FD2-6E2F-534D-2D2950FED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E242BD21-9B61-2246-BCB1-4BE5E1BEBE1C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200D7D4-F28F-06BE-D397-84FFE06796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21675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6C80E2-030E-B4F5-0B43-857444BA7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67" y="391823"/>
            <a:ext cx="9810000" cy="282819"/>
          </a:xfrm>
        </p:spPr>
        <p:txBody>
          <a:bodyPr wrap="square" anchor="t">
            <a:normAutofit/>
          </a:bodyPr>
          <a:lstStyle/>
          <a:p>
            <a:r>
              <a:rPr lang="en-NL" dirty="0"/>
              <a:t>Final Remarks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E4891160-AE6C-D77E-DE77-781D9224A55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37850124"/>
              </p:ext>
            </p:extLst>
          </p:nvPr>
        </p:nvGraphicFramePr>
        <p:xfrm>
          <a:off x="514800" y="1368000"/>
          <a:ext cx="11232000" cy="495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713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534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8D751-D7E7-9C49-9738-9C4485008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E242BD21-9B61-2246-BCB1-4BE5E1BEBE1C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27436DB-3651-E842-9FB7-13DA5BE2FA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216756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763C605-75CA-DC4D-AE17-D3F134A4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67" y="391823"/>
            <a:ext cx="9810000" cy="28281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Research Questions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E05C98-4256-B898-60BF-084570450421}"/>
              </a:ext>
            </a:extLst>
          </p:cNvPr>
          <p:cNvGrpSpPr/>
          <p:nvPr/>
        </p:nvGrpSpPr>
        <p:grpSpPr>
          <a:xfrm>
            <a:off x="2403593" y="1699496"/>
            <a:ext cx="7384813" cy="852852"/>
            <a:chOff x="503603" y="1891515"/>
            <a:chExt cx="4247402" cy="130036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81CB197-8A3B-1B19-AAD5-A935EC888EA7}"/>
                </a:ext>
              </a:extLst>
            </p:cNvPr>
            <p:cNvGrpSpPr/>
            <p:nvPr/>
          </p:nvGrpSpPr>
          <p:grpSpPr>
            <a:xfrm>
              <a:off x="503603" y="1891515"/>
              <a:ext cx="4247402" cy="1300362"/>
              <a:chOff x="480174" y="1861648"/>
              <a:chExt cx="4247402" cy="1300362"/>
            </a:xfrm>
          </p:grpSpPr>
          <p:sp>
            <p:nvSpPr>
              <p:cNvPr id="7" name="Pentagon 6">
                <a:extLst>
                  <a:ext uri="{FF2B5EF4-FFF2-40B4-BE49-F238E27FC236}">
                    <a16:creationId xmlns:a16="http://schemas.microsoft.com/office/drawing/2014/main" id="{B479E28B-E120-1EF8-D99B-C91B934C746C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3F36E90C-3B05-B3F9-784A-728EF511204B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6" name="Content Placeholder 7">
              <a:extLst>
                <a:ext uri="{FF2B5EF4-FFF2-40B4-BE49-F238E27FC236}">
                  <a16:creationId xmlns:a16="http://schemas.microsoft.com/office/drawing/2014/main" id="{D6E6F968-3508-04D5-15C0-B5B82C3A40FA}"/>
                </a:ext>
              </a:extLst>
            </p:cNvPr>
            <p:cNvSpPr txBox="1">
              <a:spLocks/>
            </p:cNvSpPr>
            <p:nvPr/>
          </p:nvSpPr>
          <p:spPr>
            <a:xfrm>
              <a:off x="1395968" y="2054579"/>
              <a:ext cx="3103986" cy="101338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1"/>
                  </a:solidFill>
                </a:rPr>
                <a:t>Which software quality </a:t>
              </a:r>
              <a:r>
                <a:rPr lang="en-US" b="1" dirty="0">
                  <a:solidFill>
                    <a:schemeClr val="accent1"/>
                  </a:solidFill>
                </a:rPr>
                <a:t>properties</a:t>
              </a:r>
              <a:r>
                <a:rPr lang="en-US" dirty="0">
                  <a:solidFill>
                    <a:schemeClr val="accent1"/>
                  </a:solidFill>
                </a:rPr>
                <a:t> determine software “Greenability”?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43E3CF8-A4FB-4C83-0216-9818FFFF6EFE}"/>
              </a:ext>
            </a:extLst>
          </p:cNvPr>
          <p:cNvGrpSpPr/>
          <p:nvPr/>
        </p:nvGrpSpPr>
        <p:grpSpPr>
          <a:xfrm>
            <a:off x="2413961" y="3603518"/>
            <a:ext cx="7363826" cy="852853"/>
            <a:chOff x="503603" y="3393005"/>
            <a:chExt cx="4247402" cy="13003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F784AB-8F45-8F66-4A5A-1410FBAA0AFF}"/>
                </a:ext>
              </a:extLst>
            </p:cNvPr>
            <p:cNvGrpSpPr/>
            <p:nvPr/>
          </p:nvGrpSpPr>
          <p:grpSpPr>
            <a:xfrm>
              <a:off x="503603" y="3393005"/>
              <a:ext cx="4247402" cy="1300362"/>
              <a:chOff x="480174" y="1861648"/>
              <a:chExt cx="4247402" cy="1300362"/>
            </a:xfrm>
          </p:grpSpPr>
          <p:sp>
            <p:nvSpPr>
              <p:cNvPr id="12" name="Pentagon 11">
                <a:extLst>
                  <a:ext uri="{FF2B5EF4-FFF2-40B4-BE49-F238E27FC236}">
                    <a16:creationId xmlns:a16="http://schemas.microsoft.com/office/drawing/2014/main" id="{192724BE-9526-EF79-424A-B5B3256EE0E7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DAEEB985-D473-AF6E-1D61-1FBFFEA527AC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8C8829A0-D8D4-A5AC-6ECF-3FB417445682}"/>
                </a:ext>
              </a:extLst>
            </p:cNvPr>
            <p:cNvSpPr txBox="1">
              <a:spLocks/>
            </p:cNvSpPr>
            <p:nvPr/>
          </p:nvSpPr>
          <p:spPr>
            <a:xfrm>
              <a:off x="1386219" y="3569264"/>
              <a:ext cx="2965763" cy="1086875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Font typeface="Wingdings" pitchFamily="2" charset="2"/>
                <a:buNone/>
              </a:pPr>
              <a:r>
                <a:rPr lang="en-US" dirty="0"/>
                <a:t>How does the predictive accuracy of the model </a:t>
              </a:r>
              <a:r>
                <a:rPr lang="en-US" b="1" dirty="0"/>
                <a:t>compare</a:t>
              </a:r>
              <a:r>
                <a:rPr lang="en-US" dirty="0"/>
                <a:t> to developer’s </a:t>
              </a:r>
              <a:r>
                <a:rPr lang="en-US" b="1" dirty="0"/>
                <a:t>perceived refactoring effort</a:t>
              </a:r>
              <a:r>
                <a:rPr lang="en-US" dirty="0"/>
                <a:t>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3FFADAA-BFFB-B8B7-07B8-62775B73CDCA}"/>
              </a:ext>
            </a:extLst>
          </p:cNvPr>
          <p:cNvGrpSpPr/>
          <p:nvPr/>
        </p:nvGrpSpPr>
        <p:grpSpPr>
          <a:xfrm>
            <a:off x="2424346" y="4557130"/>
            <a:ext cx="7351611" cy="852854"/>
            <a:chOff x="496187" y="4839819"/>
            <a:chExt cx="4247402" cy="130036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4FDD966-8FBE-E9F3-8D86-CC498001AAD6}"/>
                </a:ext>
              </a:extLst>
            </p:cNvPr>
            <p:cNvGrpSpPr/>
            <p:nvPr/>
          </p:nvGrpSpPr>
          <p:grpSpPr>
            <a:xfrm>
              <a:off x="496187" y="4839819"/>
              <a:ext cx="4247402" cy="1300362"/>
              <a:chOff x="480174" y="1861648"/>
              <a:chExt cx="4247402" cy="1300362"/>
            </a:xfrm>
          </p:grpSpPr>
          <p:sp>
            <p:nvSpPr>
              <p:cNvPr id="19" name="Pentagon 18">
                <a:extLst>
                  <a:ext uri="{FF2B5EF4-FFF2-40B4-BE49-F238E27FC236}">
                    <a16:creationId xmlns:a16="http://schemas.microsoft.com/office/drawing/2014/main" id="{D56E5F18-57D5-793A-36C0-E0360E7707B4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53DBDD4F-7E15-2E1E-5955-B95E0A9B8427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8" name="Content Placeholder 7">
              <a:extLst>
                <a:ext uri="{FF2B5EF4-FFF2-40B4-BE49-F238E27FC236}">
                  <a16:creationId xmlns:a16="http://schemas.microsoft.com/office/drawing/2014/main" id="{1C668D94-9194-8FAB-4FDF-041ED2744E0D}"/>
                </a:ext>
              </a:extLst>
            </p:cNvPr>
            <p:cNvSpPr txBox="1">
              <a:spLocks/>
            </p:cNvSpPr>
            <p:nvPr/>
          </p:nvSpPr>
          <p:spPr>
            <a:xfrm>
              <a:off x="1387601" y="4992728"/>
              <a:ext cx="3103986" cy="1144797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0"/>
                </a:spcAft>
                <a:buFont typeface="Wingdings" pitchFamily="2" charset="2"/>
                <a:buNone/>
              </a:pPr>
              <a:r>
                <a:rPr lang="en-US" dirty="0"/>
                <a:t>How can the application of the model yield actionable, specific </a:t>
              </a:r>
              <a:r>
                <a:rPr lang="en-US" b="1" dirty="0"/>
                <a:t>insights</a:t>
              </a:r>
              <a:r>
                <a:rPr lang="en-US" dirty="0"/>
                <a:t> and </a:t>
              </a:r>
              <a:r>
                <a:rPr lang="en-US" b="1" dirty="0"/>
                <a:t>recommendations</a:t>
              </a:r>
              <a:r>
                <a:rPr lang="en-US" dirty="0"/>
                <a:t> to enhance software practices?</a:t>
              </a:r>
              <a:endParaRPr lang="en-US" sz="14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A5BB0C-53C9-EF34-DC2B-45B86954B4D9}"/>
              </a:ext>
            </a:extLst>
          </p:cNvPr>
          <p:cNvGrpSpPr/>
          <p:nvPr/>
        </p:nvGrpSpPr>
        <p:grpSpPr>
          <a:xfrm>
            <a:off x="2403593" y="2653107"/>
            <a:ext cx="7376062" cy="852852"/>
            <a:chOff x="503603" y="1891515"/>
            <a:chExt cx="4247402" cy="13003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437A419-FF77-8740-40F7-D93AFAD41878}"/>
                </a:ext>
              </a:extLst>
            </p:cNvPr>
            <p:cNvGrpSpPr/>
            <p:nvPr/>
          </p:nvGrpSpPr>
          <p:grpSpPr>
            <a:xfrm>
              <a:off x="503603" y="1891515"/>
              <a:ext cx="4247402" cy="1300362"/>
              <a:chOff x="480174" y="1861648"/>
              <a:chExt cx="4247402" cy="1300362"/>
            </a:xfrm>
          </p:grpSpPr>
          <p:sp>
            <p:nvSpPr>
              <p:cNvPr id="24" name="Pentagon 23">
                <a:extLst>
                  <a:ext uri="{FF2B5EF4-FFF2-40B4-BE49-F238E27FC236}">
                    <a16:creationId xmlns:a16="http://schemas.microsoft.com/office/drawing/2014/main" id="{881DB8F2-0E74-8979-52AC-B330C011B761}"/>
                  </a:ext>
                </a:extLst>
              </p:cNvPr>
              <p:cNvSpPr/>
              <p:nvPr/>
            </p:nvSpPr>
            <p:spPr>
              <a:xfrm rot="10800000">
                <a:off x="487220" y="1861648"/>
                <a:ext cx="4240356" cy="1300362"/>
              </a:xfrm>
              <a:prstGeom prst="homePlate">
                <a:avLst>
                  <a:gd name="adj" fmla="val 22922"/>
                </a:avLst>
              </a:prstGeom>
              <a:gradFill>
                <a:gsLst>
                  <a:gs pos="71000">
                    <a:srgbClr val="F2F8FF"/>
                  </a:gs>
                  <a:gs pos="0">
                    <a:schemeClr val="bg1"/>
                  </a:gs>
                </a:gsLst>
                <a:lin ang="12000000" scaled="0"/>
              </a:gradFill>
              <a:ln>
                <a:noFill/>
              </a:ln>
              <a:effectLst>
                <a:outerShdw blurRad="243314" dist="50800" dir="2700000" algn="ctr" rotWithShape="0">
                  <a:srgbClr val="000000">
                    <a:alpha val="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NL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FECF482E-D6A5-BCE4-425A-34D8F6E0DA3E}"/>
                  </a:ext>
                </a:extLst>
              </p:cNvPr>
              <p:cNvSpPr/>
              <p:nvPr/>
            </p:nvSpPr>
            <p:spPr>
              <a:xfrm>
                <a:off x="480174" y="2230145"/>
                <a:ext cx="630829" cy="558734"/>
              </a:xfrm>
              <a:prstGeom prst="hexagon">
                <a:avLst/>
              </a:prstGeom>
              <a:gradFill>
                <a:gsLst>
                  <a:gs pos="56000">
                    <a:schemeClr val="accent1">
                      <a:alpha val="92929"/>
                    </a:schemeClr>
                  </a:gs>
                  <a:gs pos="0">
                    <a:schemeClr val="accent1">
                      <a:lumMod val="60000"/>
                      <a:lumOff val="40000"/>
                      <a:alpha val="93000"/>
                    </a:schemeClr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r>
                  <a:rPr lang="en-NL" sz="32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23" name="Content Placeholder 7">
              <a:extLst>
                <a:ext uri="{FF2B5EF4-FFF2-40B4-BE49-F238E27FC236}">
                  <a16:creationId xmlns:a16="http://schemas.microsoft.com/office/drawing/2014/main" id="{DD0CF8D3-F8E7-B49F-D79B-FB8F3C138C94}"/>
                </a:ext>
              </a:extLst>
            </p:cNvPr>
            <p:cNvSpPr txBox="1">
              <a:spLocks/>
            </p:cNvSpPr>
            <p:nvPr/>
          </p:nvSpPr>
          <p:spPr>
            <a:xfrm>
              <a:off x="1390725" y="2056734"/>
              <a:ext cx="3103986" cy="101338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0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2pPr>
              <a:lvl3pPr marL="792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3pPr>
              <a:lvl4pPr marL="1044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4pPr>
              <a:lvl5pPr marL="1296000" indent="-27000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B3BDCD"/>
                </a:buClr>
                <a:buFont typeface="Wingdings" pitchFamily="2" charset="2"/>
                <a:buChar char="§"/>
                <a:tabLst/>
                <a:defRPr lang="en-US" sz="1600" kern="1200" smtClean="0">
                  <a:solidFill>
                    <a:srgbClr val="16324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1"/>
                  </a:solidFill>
                </a:rPr>
                <a:t>Which software quality </a:t>
              </a:r>
              <a:r>
                <a:rPr lang="en-US" b="1" dirty="0">
                  <a:solidFill>
                    <a:schemeClr val="accent1"/>
                  </a:solidFill>
                </a:rPr>
                <a:t>metrics</a:t>
              </a:r>
              <a:r>
                <a:rPr lang="en-US" dirty="0">
                  <a:solidFill>
                    <a:schemeClr val="accent1"/>
                  </a:solidFill>
                </a:rPr>
                <a:t> determine software “Greenability”?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307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8D751-D7E7-9C49-9738-9C4485008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E242BD21-9B61-2246-BCB1-4BE5E1BEBE1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27436DB-3651-E842-9FB7-13DA5BE2FA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216756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763C605-75CA-DC4D-AE17-D3F134A4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67" y="391823"/>
            <a:ext cx="9810000" cy="28281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Contributions</a:t>
            </a:r>
          </a:p>
        </p:txBody>
      </p:sp>
      <p:graphicFrame>
        <p:nvGraphicFramePr>
          <p:cNvPr id="4" name="TextBox 25">
            <a:extLst>
              <a:ext uri="{FF2B5EF4-FFF2-40B4-BE49-F238E27FC236}">
                <a16:creationId xmlns:a16="http://schemas.microsoft.com/office/drawing/2014/main" id="{C2AD1932-B3E3-7E45-9EC2-B6A9B2962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8423830"/>
              </p:ext>
            </p:extLst>
          </p:nvPr>
        </p:nvGraphicFramePr>
        <p:xfrm>
          <a:off x="523798" y="1360359"/>
          <a:ext cx="11231962" cy="4971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6765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D9541F-3314-3048-988A-BCD83C4B0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FD8B1-63B9-D64A-B7E3-34913D9139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A88C5D-D596-F445-A618-64EEE25A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Methods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E1E351-E948-504B-B4A5-365C95021865}"/>
              </a:ext>
            </a:extLst>
          </p:cNvPr>
          <p:cNvSpPr/>
          <p:nvPr/>
        </p:nvSpPr>
        <p:spPr>
          <a:xfrm>
            <a:off x="7994146" y="2258825"/>
            <a:ext cx="3744000" cy="2870683"/>
          </a:xfrm>
          <a:prstGeom prst="rec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19000">
                <a:schemeClr val="bg1">
                  <a:alpha val="50000"/>
                </a:schemeClr>
              </a:gs>
              <a:gs pos="65000">
                <a:schemeClr val="bg1"/>
              </a:gs>
            </a:gsLst>
            <a:lin ang="0" scaled="0"/>
          </a:gradFill>
          <a:ln>
            <a:noFill/>
          </a:ln>
          <a:effectLst>
            <a:outerShdw blurRad="254000" dist="762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2D7C3D-FEC0-B04B-AEF2-457468A499F8}"/>
              </a:ext>
            </a:extLst>
          </p:cNvPr>
          <p:cNvSpPr/>
          <p:nvPr/>
        </p:nvSpPr>
        <p:spPr>
          <a:xfrm>
            <a:off x="4248411" y="2256167"/>
            <a:ext cx="3745733" cy="2870683"/>
          </a:xfrm>
          <a:prstGeom prst="rec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19000">
                <a:schemeClr val="bg1">
                  <a:alpha val="50000"/>
                </a:schemeClr>
              </a:gs>
              <a:gs pos="65000">
                <a:schemeClr val="bg1"/>
              </a:gs>
            </a:gsLst>
            <a:lin ang="0" scaled="0"/>
          </a:gradFill>
          <a:ln>
            <a:noFill/>
          </a:ln>
          <a:effectLst>
            <a:outerShdw blurRad="254000" dist="762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95FF10-238A-884E-AB20-6A394489EC85}"/>
              </a:ext>
            </a:extLst>
          </p:cNvPr>
          <p:cNvSpPr/>
          <p:nvPr/>
        </p:nvSpPr>
        <p:spPr>
          <a:xfrm>
            <a:off x="7994144" y="2097281"/>
            <a:ext cx="3751523" cy="715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nl-NL" sz="1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3A70C5-9D1B-D64B-9C75-5904E5B1ABA9}"/>
              </a:ext>
            </a:extLst>
          </p:cNvPr>
          <p:cNvSpPr/>
          <p:nvPr/>
        </p:nvSpPr>
        <p:spPr>
          <a:xfrm>
            <a:off x="505085" y="2256167"/>
            <a:ext cx="3744000" cy="28706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762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3C4A69-DC3B-174D-86F6-CCD6B7A8E8BE}"/>
              </a:ext>
            </a:extLst>
          </p:cNvPr>
          <p:cNvSpPr/>
          <p:nvPr/>
        </p:nvSpPr>
        <p:spPr>
          <a:xfrm>
            <a:off x="505085" y="2097281"/>
            <a:ext cx="3743323" cy="715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6EC9D4-9723-5840-9598-42797BAFE3DF}"/>
              </a:ext>
            </a:extLst>
          </p:cNvPr>
          <p:cNvSpPr/>
          <p:nvPr/>
        </p:nvSpPr>
        <p:spPr>
          <a:xfrm>
            <a:off x="4248408" y="2097281"/>
            <a:ext cx="3750104" cy="715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nl-NL" sz="1600" b="1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A6924D-3BFE-784C-B017-29210336ED62}"/>
              </a:ext>
            </a:extLst>
          </p:cNvPr>
          <p:cNvSpPr txBox="1"/>
          <p:nvPr/>
        </p:nvSpPr>
        <p:spPr>
          <a:xfrm>
            <a:off x="4262031" y="2265907"/>
            <a:ext cx="374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2. Correlation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50445B-5727-1743-B3F4-E4C9A5352FF5}"/>
              </a:ext>
            </a:extLst>
          </p:cNvPr>
          <p:cNvSpPr txBox="1"/>
          <p:nvPr/>
        </p:nvSpPr>
        <p:spPr>
          <a:xfrm>
            <a:off x="517457" y="3146324"/>
            <a:ext cx="3731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Theoretical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quality literature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FF4EA-6D48-B748-9E94-BE5A46D9D493}"/>
              </a:ext>
            </a:extLst>
          </p:cNvPr>
          <p:cNvSpPr txBox="1"/>
          <p:nvPr/>
        </p:nvSpPr>
        <p:spPr>
          <a:xfrm>
            <a:off x="4214302" y="3151805"/>
            <a:ext cx="3720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Sigrid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Effort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Greenability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 the relationship between the two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34429D-E796-2A4D-9D93-0440ADCB3C61}"/>
              </a:ext>
            </a:extLst>
          </p:cNvPr>
          <p:cNvSpPr txBox="1"/>
          <p:nvPr/>
        </p:nvSpPr>
        <p:spPr>
          <a:xfrm>
            <a:off x="8028253" y="3146324"/>
            <a:ext cx="3672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Engineers, Developers, and Technical Consultants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Perceived Effort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Measured and Perceived Effort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CCD11D-24D1-8C44-A274-7DC363DC95CC}"/>
              </a:ext>
            </a:extLst>
          </p:cNvPr>
          <p:cNvSpPr txBox="1"/>
          <p:nvPr/>
        </p:nvSpPr>
        <p:spPr>
          <a:xfrm>
            <a:off x="529919" y="2259199"/>
            <a:ext cx="371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1. Literature Review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D15753-7B3F-B245-AB56-43D66803176F}"/>
              </a:ext>
            </a:extLst>
          </p:cNvPr>
          <p:cNvSpPr txBox="1"/>
          <p:nvPr/>
        </p:nvSpPr>
        <p:spPr>
          <a:xfrm>
            <a:off x="7994144" y="2277534"/>
            <a:ext cx="374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3. Survey</a:t>
            </a:r>
          </a:p>
        </p:txBody>
      </p:sp>
    </p:spTree>
    <p:extLst>
      <p:ext uri="{BB962C8B-B14F-4D97-AF65-F5344CB8AC3E}">
        <p14:creationId xmlns:p14="http://schemas.microsoft.com/office/powerpoint/2010/main" val="329784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FE03BCE-1464-0645-91D3-820AAE81B8B6}"/>
              </a:ext>
            </a:extLst>
          </p:cNvPr>
          <p:cNvSpPr/>
          <p:nvPr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4042E5-EE42-1A40-8DC5-D53FAECFB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12B326-E5E0-804F-8CD7-3137353CAEC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Overview of the contents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40FC6D-EBF3-7B4C-AB94-69F242196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47047" y="1078698"/>
            <a:ext cx="7765819" cy="5407162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Introduction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Problem Statement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Research Questions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Research Method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Background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Definitions</a:t>
            </a:r>
          </a:p>
          <a:p>
            <a:pPr lvl="1"/>
            <a:r>
              <a:rPr lang="en-US" dirty="0">
                <a:solidFill>
                  <a:srgbClr val="DAE2EB"/>
                </a:solidFill>
              </a:rPr>
              <a:t>Sigrid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Model Design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Validation</a:t>
            </a:r>
          </a:p>
          <a:p>
            <a:pPr marL="482850" lvl="1" indent="-285750"/>
            <a:r>
              <a:rPr lang="en-US" dirty="0">
                <a:solidFill>
                  <a:srgbClr val="DAE2EB"/>
                </a:solidFill>
              </a:rPr>
              <a:t>Methodology</a:t>
            </a:r>
          </a:p>
          <a:p>
            <a:pPr marL="482850" lvl="1" indent="-285750"/>
            <a:r>
              <a:rPr lang="en-US" dirty="0">
                <a:solidFill>
                  <a:srgbClr val="DAE2EB"/>
                </a:solidFill>
              </a:rPr>
              <a:t>Results</a:t>
            </a:r>
          </a:p>
          <a:p>
            <a:pPr marL="482850" lvl="1" indent="-285750"/>
            <a:r>
              <a:rPr lang="en-US" dirty="0">
                <a:solidFill>
                  <a:srgbClr val="DAE2EB"/>
                </a:solidFill>
              </a:rPr>
              <a:t>Survey</a:t>
            </a:r>
            <a:endParaRPr lang="en-US" dirty="0">
              <a:solidFill>
                <a:schemeClr val="accent2"/>
              </a:solidFill>
            </a:endParaRP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Discussion</a:t>
            </a:r>
          </a:p>
          <a:p>
            <a:pPr>
              <a:buFont typeface="+mj-lt"/>
              <a:buAutoNum type="arabicPeriod" startAt="2"/>
            </a:pPr>
            <a:r>
              <a:rPr lang="en-US" b="1" dirty="0">
                <a:solidFill>
                  <a:schemeClr val="accent2"/>
                </a:solidFill>
              </a:rPr>
              <a:t>Final Remarks</a:t>
            </a:r>
          </a:p>
          <a:p>
            <a:pPr>
              <a:buFont typeface="+mj-lt"/>
              <a:buAutoNum type="arabicPeriod" startAt="2"/>
            </a:pPr>
            <a:endParaRPr lang="en-US" b="1" dirty="0">
              <a:solidFill>
                <a:schemeClr val="accent2"/>
              </a:solidFill>
            </a:endParaRPr>
          </a:p>
          <a:p>
            <a:pPr>
              <a:buFont typeface="+mj-lt"/>
              <a:buAutoNum type="arabicPeriod" startAt="2"/>
            </a:pP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E11AF0-A580-C8E8-CCCB-86051CE98FF1}"/>
              </a:ext>
            </a:extLst>
          </p:cNvPr>
          <p:cNvSpPr/>
          <p:nvPr/>
        </p:nvSpPr>
        <p:spPr>
          <a:xfrm>
            <a:off x="1492321" y="3608613"/>
            <a:ext cx="7875270" cy="2613789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9BDE0A-9395-9E89-50A9-1152BDA55254}"/>
              </a:ext>
            </a:extLst>
          </p:cNvPr>
          <p:cNvSpPr/>
          <p:nvPr/>
        </p:nvSpPr>
        <p:spPr>
          <a:xfrm>
            <a:off x="1547047" y="1036761"/>
            <a:ext cx="7875270" cy="1543153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927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6D5C87-8AAF-F6F8-1FEC-CE2DEBF4C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NL" smtClean="0"/>
              <a:pPr/>
              <a:t>9</a:t>
            </a:fld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88FFDB-6D09-FCD4-5E4A-1EE4149B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Structure Example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C8F4D-F332-300D-08A3-1C27A65E0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6436" y="6885316"/>
            <a:ext cx="804066" cy="236406"/>
          </a:xfrm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1B9C8E-0E19-ED80-A726-019E2DAB2DD3}"/>
              </a:ext>
            </a:extLst>
          </p:cNvPr>
          <p:cNvSpPr/>
          <p:nvPr/>
        </p:nvSpPr>
        <p:spPr>
          <a:xfrm>
            <a:off x="1000529" y="5301091"/>
            <a:ext cx="2536071" cy="84762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Unit Complexity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FB8E70-C937-D7D2-40C6-42E965915872}"/>
              </a:ext>
            </a:extLst>
          </p:cNvPr>
          <p:cNvSpPr/>
          <p:nvPr/>
        </p:nvSpPr>
        <p:spPr>
          <a:xfrm>
            <a:off x="4026758" y="3602553"/>
            <a:ext cx="2536071" cy="8476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Analyzability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AD0EFD-63E3-C1BC-D141-72CB7FD770DE}"/>
              </a:ext>
            </a:extLst>
          </p:cNvPr>
          <p:cNvSpPr/>
          <p:nvPr/>
        </p:nvSpPr>
        <p:spPr>
          <a:xfrm>
            <a:off x="7052985" y="3602553"/>
            <a:ext cx="2536071" cy="8476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Modularity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38F279-ED53-285A-611D-27739A655D03}"/>
              </a:ext>
            </a:extLst>
          </p:cNvPr>
          <p:cNvSpPr/>
          <p:nvPr/>
        </p:nvSpPr>
        <p:spPr>
          <a:xfrm>
            <a:off x="7052985" y="5294560"/>
            <a:ext cx="2536071" cy="84762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Module Coupling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D08CA32-72CB-0962-B5E0-9280184E0CC0}"/>
              </a:ext>
            </a:extLst>
          </p:cNvPr>
          <p:cNvCxnSpPr>
            <a:stCxn id="6" idx="2"/>
            <a:endCxn id="9" idx="0"/>
          </p:cNvCxnSpPr>
          <p:nvPr/>
        </p:nvCxnSpPr>
        <p:spPr>
          <a:xfrm flipH="1">
            <a:off x="2268566" y="2779243"/>
            <a:ext cx="3026226" cy="823311"/>
          </a:xfrm>
          <a:prstGeom prst="line">
            <a:avLst/>
          </a:prstGeom>
          <a:ln w="76200">
            <a:solidFill>
              <a:srgbClr val="B3BEC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BB5AFF-9F06-F9B1-04A1-5414C2A56DE5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294792" y="2751642"/>
            <a:ext cx="2" cy="850911"/>
          </a:xfrm>
          <a:prstGeom prst="line">
            <a:avLst/>
          </a:prstGeom>
          <a:ln w="76200">
            <a:solidFill>
              <a:srgbClr val="B3BEC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D6A2E9-FF1B-2958-66E0-3D5A4D5009CE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5294792" y="2779243"/>
            <a:ext cx="3026229" cy="823310"/>
          </a:xfrm>
          <a:prstGeom prst="line">
            <a:avLst/>
          </a:prstGeom>
          <a:ln w="76200">
            <a:solidFill>
              <a:srgbClr val="B3BEC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CF68D0-242B-DBFD-9FCB-BC54B2396D1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268565" y="4450181"/>
            <a:ext cx="1" cy="850910"/>
          </a:xfrm>
          <a:prstGeom prst="line">
            <a:avLst/>
          </a:prstGeom>
          <a:ln w="76200">
            <a:solidFill>
              <a:srgbClr val="B3BEC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57BEFA-5659-B019-12DA-02350E6014ED}"/>
              </a:ext>
            </a:extLst>
          </p:cNvPr>
          <p:cNvCxnSpPr>
            <a:cxnSpLocks/>
          </p:cNvCxnSpPr>
          <p:nvPr/>
        </p:nvCxnSpPr>
        <p:spPr>
          <a:xfrm>
            <a:off x="2586680" y="4303187"/>
            <a:ext cx="2391473" cy="1144897"/>
          </a:xfrm>
          <a:prstGeom prst="line">
            <a:avLst/>
          </a:prstGeom>
          <a:ln w="76200">
            <a:solidFill>
              <a:srgbClr val="B3BEC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BDA0CD-A7E8-1C23-B582-B5BC34B581F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5294793" y="4450180"/>
            <a:ext cx="1" cy="850911"/>
          </a:xfrm>
          <a:prstGeom prst="line">
            <a:avLst/>
          </a:prstGeom>
          <a:ln w="76200">
            <a:solidFill>
              <a:srgbClr val="B3BEC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234BC54-FDB6-FCA3-6CE5-4E29321B7404}"/>
              </a:ext>
            </a:extLst>
          </p:cNvPr>
          <p:cNvSpPr/>
          <p:nvPr/>
        </p:nvSpPr>
        <p:spPr>
          <a:xfrm>
            <a:off x="4026757" y="5301091"/>
            <a:ext cx="2536071" cy="84762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Duplication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D46456-0CA5-BA32-3214-CFABE2CDCCB1}"/>
              </a:ext>
            </a:extLst>
          </p:cNvPr>
          <p:cNvSpPr/>
          <p:nvPr/>
        </p:nvSpPr>
        <p:spPr>
          <a:xfrm>
            <a:off x="1000530" y="3602554"/>
            <a:ext cx="2536071" cy="8476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Modifiability</a:t>
            </a:r>
            <a:endParaRPr lang="en-US" sz="1400" dirty="0">
              <a:solidFill>
                <a:schemeClr val="tx2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6D398BD-F4E6-AE01-AB6E-369A067EC2DA}"/>
              </a:ext>
            </a:extLst>
          </p:cNvPr>
          <p:cNvCxnSpPr/>
          <p:nvPr/>
        </p:nvCxnSpPr>
        <p:spPr>
          <a:xfrm>
            <a:off x="8321019" y="4443650"/>
            <a:ext cx="1" cy="850910"/>
          </a:xfrm>
          <a:prstGeom prst="line">
            <a:avLst/>
          </a:prstGeom>
          <a:ln w="76200">
            <a:solidFill>
              <a:srgbClr val="B3BEC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05D84F6-8325-E272-71BE-C0E1D4FFCDCA}"/>
              </a:ext>
            </a:extLst>
          </p:cNvPr>
          <p:cNvSpPr/>
          <p:nvPr/>
        </p:nvSpPr>
        <p:spPr>
          <a:xfrm>
            <a:off x="9908573" y="5301091"/>
            <a:ext cx="1510902" cy="84762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…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7E67E2-F5FD-A09D-C8C2-E8C0D9CC7BA6}"/>
              </a:ext>
            </a:extLst>
          </p:cNvPr>
          <p:cNvSpPr/>
          <p:nvPr/>
        </p:nvSpPr>
        <p:spPr>
          <a:xfrm>
            <a:off x="9908573" y="3602553"/>
            <a:ext cx="1510902" cy="8476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…</a:t>
            </a:r>
            <a:endParaRPr lang="en-US" sz="1400" dirty="0">
              <a:solidFill>
                <a:schemeClr val="tx2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BAFB6E-817C-0861-90C5-C77134D6FA6B}"/>
              </a:ext>
            </a:extLst>
          </p:cNvPr>
          <p:cNvCxnSpPr>
            <a:cxnSpLocks/>
          </p:cNvCxnSpPr>
          <p:nvPr/>
        </p:nvCxnSpPr>
        <p:spPr>
          <a:xfrm flipH="1">
            <a:off x="10664024" y="4450181"/>
            <a:ext cx="1" cy="850910"/>
          </a:xfrm>
          <a:prstGeom prst="line">
            <a:avLst/>
          </a:prstGeom>
          <a:ln w="76200">
            <a:solidFill>
              <a:srgbClr val="B3BEC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7EB65B-127E-495F-285B-6801B999FFC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294792" y="2779243"/>
            <a:ext cx="5369232" cy="823310"/>
          </a:xfrm>
          <a:prstGeom prst="line">
            <a:avLst/>
          </a:prstGeom>
          <a:ln w="76200">
            <a:solidFill>
              <a:srgbClr val="B3BEC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65CEE71-1879-C9EF-915E-BF2FB18DD6EB}"/>
              </a:ext>
            </a:extLst>
          </p:cNvPr>
          <p:cNvSpPr/>
          <p:nvPr/>
        </p:nvSpPr>
        <p:spPr>
          <a:xfrm>
            <a:off x="4026756" y="1931617"/>
            <a:ext cx="2536071" cy="8476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50000"/>
                </a:schemeClr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Maintainability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4B20BB-64BE-BC22-1723-72C29675B3F0}"/>
              </a:ext>
            </a:extLst>
          </p:cNvPr>
          <p:cNvSpPr txBox="1"/>
          <p:nvPr/>
        </p:nvSpPr>
        <p:spPr>
          <a:xfrm>
            <a:off x="446333" y="1043509"/>
            <a:ext cx="11536000" cy="48660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GB" sz="2400" i="1" dirty="0">
                <a:solidFill>
                  <a:srgbClr val="8369A4"/>
                </a:solidFill>
              </a:rPr>
              <a:t>Properties</a:t>
            </a:r>
            <a:r>
              <a:rPr lang="en-GB" sz="2400" dirty="0">
                <a:solidFill>
                  <a:schemeClr val="bg1"/>
                </a:solidFill>
              </a:rPr>
              <a:t> contain multiple </a:t>
            </a:r>
            <a:r>
              <a:rPr lang="en-GB" sz="2400" i="1" dirty="0">
                <a:solidFill>
                  <a:srgbClr val="F8C640"/>
                </a:solidFill>
              </a:rPr>
              <a:t>sub-characteristics</a:t>
            </a:r>
            <a:r>
              <a:rPr lang="en-GB" sz="2400" dirty="0">
                <a:solidFill>
                  <a:schemeClr val="bg1"/>
                </a:solidFill>
              </a:rPr>
              <a:t>, and these are measured by various </a:t>
            </a:r>
            <a:r>
              <a:rPr lang="en-GB" sz="2400" i="1" dirty="0">
                <a:solidFill>
                  <a:srgbClr val="00B0F0"/>
                </a:solidFill>
              </a:rPr>
              <a:t>metrics</a:t>
            </a:r>
            <a:r>
              <a:rPr lang="en-GB" sz="2400" dirty="0">
                <a:solidFill>
                  <a:schemeClr val="bg1"/>
                </a:solidFill>
              </a:rPr>
              <a:t>.</a:t>
            </a:r>
            <a:endParaRPr lang="en-NL" sz="2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03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IG 2020">
      <a:dk1>
        <a:srgbClr val="657484"/>
      </a:dk1>
      <a:lt1>
        <a:srgbClr val="FFFFFF"/>
      </a:lt1>
      <a:dk2>
        <a:srgbClr val="1F354B"/>
      </a:dk2>
      <a:lt2>
        <a:srgbClr val="EFF3F8"/>
      </a:lt2>
      <a:accent1>
        <a:srgbClr val="1F354B"/>
      </a:accent1>
      <a:accent2>
        <a:srgbClr val="DFC101"/>
      </a:accent2>
      <a:accent3>
        <a:srgbClr val="04ABC8"/>
      </a:accent3>
      <a:accent4>
        <a:srgbClr val="8269A4"/>
      </a:accent4>
      <a:accent5>
        <a:srgbClr val="C5CD58"/>
      </a:accent5>
      <a:accent6>
        <a:srgbClr val="D45200"/>
      </a:accent6>
      <a:hlink>
        <a:srgbClr val="08ACC8"/>
      </a:hlink>
      <a:folHlink>
        <a:srgbClr val="00ADC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lIns="108000" tIns="72000" rIns="108000" bIns="72000" rtlCol="0" anchor="ctr"/>
      <a:lstStyle>
        <a:defPPr algn="ctr"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B3BECD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0000" rtlCol="0" anchor="t">
        <a:spAutoFit/>
      </a:bodyPr>
      <a:lstStyle>
        <a:defPPr algn="l">
          <a:lnSpc>
            <a:spcPct val="113000"/>
          </a:lnSpc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8" id="{87E0715D-4C42-0447-BC1B-8541F84DF495}" vid="{FF2E9821-AAA7-A248-8827-ABD274C988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2439</TotalTime>
  <Words>1922</Words>
  <Application>Microsoft Macintosh PowerPoint</Application>
  <PresentationFormat>Widescreen</PresentationFormat>
  <Paragraphs>502</Paragraphs>
  <Slides>44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Arial</vt:lpstr>
      <vt:lpstr>Calibri</vt:lpstr>
      <vt:lpstr>Calibri Bold</vt:lpstr>
      <vt:lpstr>Calibri Light</vt:lpstr>
      <vt:lpstr>Calibri Regular</vt:lpstr>
      <vt:lpstr>Sigsterren</vt:lpstr>
      <vt:lpstr>TheSans B4SemiLight</vt:lpstr>
      <vt:lpstr>TheSans B5 Plain</vt:lpstr>
      <vt:lpstr>TheSans B5Plain</vt:lpstr>
      <vt:lpstr>Utopia</vt:lpstr>
      <vt:lpstr>Wingdings</vt:lpstr>
      <vt:lpstr>Office Theme</vt:lpstr>
      <vt:lpstr>PowerPoint Presentation</vt:lpstr>
      <vt:lpstr>Overview of the contents</vt:lpstr>
      <vt:lpstr>Problem Statement</vt:lpstr>
      <vt:lpstr>Important Concepts</vt:lpstr>
      <vt:lpstr>Research Questions</vt:lpstr>
      <vt:lpstr>Contributions</vt:lpstr>
      <vt:lpstr>Research Methods</vt:lpstr>
      <vt:lpstr>Overview of the contents</vt:lpstr>
      <vt:lpstr>Hierarchical Structure Example</vt:lpstr>
      <vt:lpstr>Defining Effort</vt:lpstr>
      <vt:lpstr>Sigrid: SIG’s metric measurement tool</vt:lpstr>
      <vt:lpstr>Green Software Patterns</vt:lpstr>
      <vt:lpstr>Overview of the contents</vt:lpstr>
      <vt:lpstr>Greenability Properties Selection</vt:lpstr>
      <vt:lpstr>Software Greenability Model Overview</vt:lpstr>
      <vt:lpstr>Software Greenability Model Overview</vt:lpstr>
      <vt:lpstr>Overview of the contents</vt:lpstr>
      <vt:lpstr>Correlation Analysis Methodology</vt:lpstr>
      <vt:lpstr>Correlation Analysis Methodology</vt:lpstr>
      <vt:lpstr>Selection Criteria</vt:lpstr>
      <vt:lpstr>Repository Selection Criteria</vt:lpstr>
      <vt:lpstr>System Selection Criteria</vt:lpstr>
      <vt:lpstr>Refactoring Selection Criteria</vt:lpstr>
      <vt:lpstr>Results</vt:lpstr>
      <vt:lpstr>Greenability Metric Measurements</vt:lpstr>
      <vt:lpstr>Effort Measurements</vt:lpstr>
      <vt:lpstr>Effort per Refactoring per Metric</vt:lpstr>
      <vt:lpstr>Effort per Refactoring per Metric</vt:lpstr>
      <vt:lpstr>Why is the survey necessary?</vt:lpstr>
      <vt:lpstr>Survey Methodology</vt:lpstr>
      <vt:lpstr>Surveyed Properties</vt:lpstr>
      <vt:lpstr>Survey Results</vt:lpstr>
      <vt:lpstr>Comparing Measured and Percieved Effort</vt:lpstr>
      <vt:lpstr>Overview of the contents</vt:lpstr>
      <vt:lpstr>Research Question Answers</vt:lpstr>
      <vt:lpstr>Research Question Answers</vt:lpstr>
      <vt:lpstr>Research Question Answers</vt:lpstr>
      <vt:lpstr>Research Question Answers</vt:lpstr>
      <vt:lpstr>Research Question Answers</vt:lpstr>
      <vt:lpstr>Threats to Validity</vt:lpstr>
      <vt:lpstr>Refactoring Similarities Example</vt:lpstr>
      <vt:lpstr>Overview of the contents</vt:lpstr>
      <vt:lpstr>Final Remarks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code quality monitoring service is supported through the Sigrid platform</dc:title>
  <dc:creator>Kirsten Gericke</dc:creator>
  <cp:lastModifiedBy>Kirsten Gericke</cp:lastModifiedBy>
  <cp:revision>12</cp:revision>
  <cp:lastPrinted>2020-04-20T09:37:43Z</cp:lastPrinted>
  <dcterms:created xsi:type="dcterms:W3CDTF">2024-07-31T10:36:13Z</dcterms:created>
  <dcterms:modified xsi:type="dcterms:W3CDTF">2024-08-18T19:41:07Z</dcterms:modified>
</cp:coreProperties>
</file>